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94" r:id="rId1"/>
  </p:sldMasterIdLst>
  <p:notesMasterIdLst>
    <p:notesMasterId r:id="rId47"/>
  </p:notesMasterIdLst>
  <p:handoutMasterIdLst>
    <p:handoutMasterId r:id="rId48"/>
  </p:handoutMasterIdLst>
  <p:sldIdLst>
    <p:sldId id="256" r:id="rId2"/>
    <p:sldId id="257" r:id="rId3"/>
    <p:sldId id="331" r:id="rId4"/>
    <p:sldId id="334" r:id="rId5"/>
    <p:sldId id="323" r:id="rId6"/>
    <p:sldId id="327" r:id="rId7"/>
    <p:sldId id="324" r:id="rId8"/>
    <p:sldId id="266" r:id="rId9"/>
    <p:sldId id="267" r:id="rId10"/>
    <p:sldId id="329" r:id="rId11"/>
    <p:sldId id="351" r:id="rId12"/>
    <p:sldId id="353" r:id="rId13"/>
    <p:sldId id="354" r:id="rId14"/>
    <p:sldId id="271" r:id="rId15"/>
    <p:sldId id="300" r:id="rId16"/>
    <p:sldId id="302" r:id="rId17"/>
    <p:sldId id="278" r:id="rId18"/>
    <p:sldId id="335" r:id="rId19"/>
    <p:sldId id="279" r:id="rId20"/>
    <p:sldId id="281" r:id="rId21"/>
    <p:sldId id="336" r:id="rId22"/>
    <p:sldId id="297" r:id="rId23"/>
    <p:sldId id="319" r:id="rId24"/>
    <p:sldId id="332" r:id="rId25"/>
    <p:sldId id="337" r:id="rId26"/>
    <p:sldId id="338" r:id="rId27"/>
    <p:sldId id="339" r:id="rId28"/>
    <p:sldId id="340" r:id="rId29"/>
    <p:sldId id="341" r:id="rId30"/>
    <p:sldId id="343" r:id="rId31"/>
    <p:sldId id="344" r:id="rId32"/>
    <p:sldId id="345" r:id="rId33"/>
    <p:sldId id="294" r:id="rId34"/>
    <p:sldId id="283" r:id="rId35"/>
    <p:sldId id="352" r:id="rId36"/>
    <p:sldId id="346" r:id="rId37"/>
    <p:sldId id="280" r:id="rId38"/>
    <p:sldId id="328" r:id="rId39"/>
    <p:sldId id="298" r:id="rId40"/>
    <p:sldId id="282" r:id="rId41"/>
    <p:sldId id="299" r:id="rId42"/>
    <p:sldId id="333" r:id="rId43"/>
    <p:sldId id="284" r:id="rId44"/>
    <p:sldId id="286" r:id="rId45"/>
    <p:sldId id="291" r:id="rId4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85935" autoAdjust="0"/>
  </p:normalViewPr>
  <p:slideViewPr>
    <p:cSldViewPr>
      <p:cViewPr varScale="1">
        <p:scale>
          <a:sx n="92" d="100"/>
          <a:sy n="92" d="100"/>
        </p:scale>
        <p:origin x="-13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2927" tIns="46463" rIns="92927" bIns="46463"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5455"/>
          </a:xfrm>
          <a:prstGeom prst="rect">
            <a:avLst/>
          </a:prstGeom>
        </p:spPr>
        <p:txBody>
          <a:bodyPr vert="horz" lIns="92927" tIns="46463" rIns="92927" bIns="46463" rtlCol="0"/>
          <a:lstStyle>
            <a:lvl1pPr algn="r">
              <a:defRPr sz="1200"/>
            </a:lvl1pPr>
          </a:lstStyle>
          <a:p>
            <a:fld id="{0B739E49-FDC2-4A22-BAC2-020085CF66D3}" type="datetimeFigureOut">
              <a:rPr lang="en-US" smtClean="0"/>
              <a:pPr/>
              <a:t>10/17/2017</a:t>
            </a:fld>
            <a:endParaRPr lang="en-US"/>
          </a:p>
        </p:txBody>
      </p:sp>
      <p:sp>
        <p:nvSpPr>
          <p:cNvPr id="4" name="Footer Placeholder 3"/>
          <p:cNvSpPr>
            <a:spLocks noGrp="1"/>
          </p:cNvSpPr>
          <p:nvPr>
            <p:ph type="ftr" sz="quarter" idx="2"/>
          </p:nvPr>
        </p:nvSpPr>
        <p:spPr>
          <a:xfrm>
            <a:off x="1" y="8842031"/>
            <a:ext cx="3043343" cy="465455"/>
          </a:xfrm>
          <a:prstGeom prst="rect">
            <a:avLst/>
          </a:prstGeom>
        </p:spPr>
        <p:txBody>
          <a:bodyPr vert="horz" lIns="92927" tIns="46463" rIns="92927" bIns="4646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2927" tIns="46463" rIns="92927" bIns="46463" rtlCol="0" anchor="b"/>
          <a:lstStyle>
            <a:lvl1pPr algn="r">
              <a:defRPr sz="1200"/>
            </a:lvl1pPr>
          </a:lstStyle>
          <a:p>
            <a:fld id="{C5433DCA-AEA6-43E8-ADFC-1D59D243F984}" type="slidenum">
              <a:rPr lang="en-US" smtClean="0"/>
              <a:pPr/>
              <a:t>‹#›</a:t>
            </a:fld>
            <a:endParaRPr lang="en-US"/>
          </a:p>
        </p:txBody>
      </p:sp>
    </p:spTree>
    <p:extLst>
      <p:ext uri="{BB962C8B-B14F-4D97-AF65-F5344CB8AC3E}">
        <p14:creationId xmlns:p14="http://schemas.microsoft.com/office/powerpoint/2010/main" val="3959764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2927" tIns="46463" rIns="92927" bIns="46463"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2927" tIns="46463" rIns="92927" bIns="46463" rtlCol="0"/>
          <a:lstStyle>
            <a:lvl1pPr algn="r">
              <a:defRPr sz="1200"/>
            </a:lvl1pPr>
          </a:lstStyle>
          <a:p>
            <a:fld id="{8FC13C55-B883-4087-8921-2244485515E1}" type="datetimeFigureOut">
              <a:rPr lang="en-US" smtClean="0"/>
              <a:pPr/>
              <a:t>10/17/2017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927" tIns="46463" rIns="92927" bIns="46463"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927" tIns="46463" rIns="92927" bIns="464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2927" tIns="46463" rIns="92927" bIns="4646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2927" tIns="46463" rIns="92927" bIns="46463" rtlCol="0" anchor="b"/>
          <a:lstStyle>
            <a:lvl1pPr algn="r">
              <a:defRPr sz="1200"/>
            </a:lvl1pPr>
          </a:lstStyle>
          <a:p>
            <a:fld id="{3DEDD412-9EAD-4073-93EF-589095BB16E3}" type="slidenum">
              <a:rPr lang="en-US" smtClean="0"/>
              <a:pPr/>
              <a:t>‹#›</a:t>
            </a:fld>
            <a:endParaRPr lang="en-US"/>
          </a:p>
        </p:txBody>
      </p:sp>
    </p:spTree>
    <p:extLst>
      <p:ext uri="{BB962C8B-B14F-4D97-AF65-F5344CB8AC3E}">
        <p14:creationId xmlns:p14="http://schemas.microsoft.com/office/powerpoint/2010/main" val="19987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1</a:t>
            </a:fld>
            <a:endParaRPr lang="en-US"/>
          </a:p>
        </p:txBody>
      </p:sp>
    </p:spTree>
    <p:extLst>
      <p:ext uri="{BB962C8B-B14F-4D97-AF65-F5344CB8AC3E}">
        <p14:creationId xmlns:p14="http://schemas.microsoft.com/office/powerpoint/2010/main" val="175022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20</a:t>
            </a:fld>
            <a:endParaRPr lang="en-US"/>
          </a:p>
        </p:txBody>
      </p:sp>
    </p:spTree>
    <p:extLst>
      <p:ext uri="{BB962C8B-B14F-4D97-AF65-F5344CB8AC3E}">
        <p14:creationId xmlns:p14="http://schemas.microsoft.com/office/powerpoint/2010/main" val="220900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22</a:t>
            </a:fld>
            <a:endParaRPr lang="en-US"/>
          </a:p>
        </p:txBody>
      </p:sp>
    </p:spTree>
    <p:extLst>
      <p:ext uri="{BB962C8B-B14F-4D97-AF65-F5344CB8AC3E}">
        <p14:creationId xmlns:p14="http://schemas.microsoft.com/office/powerpoint/2010/main" val="7990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33</a:t>
            </a:fld>
            <a:endParaRPr lang="en-US"/>
          </a:p>
        </p:txBody>
      </p:sp>
    </p:spTree>
    <p:extLst>
      <p:ext uri="{BB962C8B-B14F-4D97-AF65-F5344CB8AC3E}">
        <p14:creationId xmlns:p14="http://schemas.microsoft.com/office/powerpoint/2010/main" val="160486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34</a:t>
            </a:fld>
            <a:endParaRPr lang="en-US"/>
          </a:p>
        </p:txBody>
      </p:sp>
    </p:spTree>
    <p:extLst>
      <p:ext uri="{BB962C8B-B14F-4D97-AF65-F5344CB8AC3E}">
        <p14:creationId xmlns:p14="http://schemas.microsoft.com/office/powerpoint/2010/main" val="351464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37</a:t>
            </a:fld>
            <a:endParaRPr lang="en-US"/>
          </a:p>
        </p:txBody>
      </p:sp>
    </p:spTree>
    <p:extLst>
      <p:ext uri="{BB962C8B-B14F-4D97-AF65-F5344CB8AC3E}">
        <p14:creationId xmlns:p14="http://schemas.microsoft.com/office/powerpoint/2010/main" val="4581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39</a:t>
            </a:fld>
            <a:endParaRPr lang="en-US"/>
          </a:p>
        </p:txBody>
      </p:sp>
    </p:spTree>
    <p:extLst>
      <p:ext uri="{BB962C8B-B14F-4D97-AF65-F5344CB8AC3E}">
        <p14:creationId xmlns:p14="http://schemas.microsoft.com/office/powerpoint/2010/main" val="68101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40</a:t>
            </a:fld>
            <a:endParaRPr lang="en-US"/>
          </a:p>
        </p:txBody>
      </p:sp>
    </p:spTree>
    <p:extLst>
      <p:ext uri="{BB962C8B-B14F-4D97-AF65-F5344CB8AC3E}">
        <p14:creationId xmlns:p14="http://schemas.microsoft.com/office/powerpoint/2010/main" val="299644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41</a:t>
            </a:fld>
            <a:endParaRPr lang="en-US"/>
          </a:p>
        </p:txBody>
      </p:sp>
    </p:spTree>
    <p:extLst>
      <p:ext uri="{BB962C8B-B14F-4D97-AF65-F5344CB8AC3E}">
        <p14:creationId xmlns:p14="http://schemas.microsoft.com/office/powerpoint/2010/main" val="1485602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43</a:t>
            </a:fld>
            <a:endParaRPr lang="en-US"/>
          </a:p>
        </p:txBody>
      </p:sp>
    </p:spTree>
    <p:extLst>
      <p:ext uri="{BB962C8B-B14F-4D97-AF65-F5344CB8AC3E}">
        <p14:creationId xmlns:p14="http://schemas.microsoft.com/office/powerpoint/2010/main" val="410363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44</a:t>
            </a:fld>
            <a:endParaRPr lang="en-US"/>
          </a:p>
        </p:txBody>
      </p:sp>
    </p:spTree>
    <p:extLst>
      <p:ext uri="{BB962C8B-B14F-4D97-AF65-F5344CB8AC3E}">
        <p14:creationId xmlns:p14="http://schemas.microsoft.com/office/powerpoint/2010/main" val="260374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2</a:t>
            </a:fld>
            <a:endParaRPr lang="en-US"/>
          </a:p>
        </p:txBody>
      </p:sp>
    </p:spTree>
    <p:extLst>
      <p:ext uri="{BB962C8B-B14F-4D97-AF65-F5344CB8AC3E}">
        <p14:creationId xmlns:p14="http://schemas.microsoft.com/office/powerpoint/2010/main" val="2906815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DD412-9EAD-4073-93EF-589095BB16E3}" type="slidenum">
              <a:rPr lang="en-US" smtClean="0"/>
              <a:pPr/>
              <a:t>45</a:t>
            </a:fld>
            <a:endParaRPr lang="en-US"/>
          </a:p>
        </p:txBody>
      </p:sp>
    </p:spTree>
    <p:extLst>
      <p:ext uri="{BB962C8B-B14F-4D97-AF65-F5344CB8AC3E}">
        <p14:creationId xmlns:p14="http://schemas.microsoft.com/office/powerpoint/2010/main" val="110358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8</a:t>
            </a:fld>
            <a:endParaRPr lang="en-US"/>
          </a:p>
        </p:txBody>
      </p:sp>
    </p:spTree>
    <p:extLst>
      <p:ext uri="{BB962C8B-B14F-4D97-AF65-F5344CB8AC3E}">
        <p14:creationId xmlns:p14="http://schemas.microsoft.com/office/powerpoint/2010/main" val="403058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9</a:t>
            </a:fld>
            <a:endParaRPr lang="en-US"/>
          </a:p>
        </p:txBody>
      </p:sp>
    </p:spTree>
    <p:extLst>
      <p:ext uri="{BB962C8B-B14F-4D97-AF65-F5344CB8AC3E}">
        <p14:creationId xmlns:p14="http://schemas.microsoft.com/office/powerpoint/2010/main" val="255997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14</a:t>
            </a:fld>
            <a:endParaRPr lang="en-US"/>
          </a:p>
        </p:txBody>
      </p:sp>
    </p:spTree>
    <p:extLst>
      <p:ext uri="{BB962C8B-B14F-4D97-AF65-F5344CB8AC3E}">
        <p14:creationId xmlns:p14="http://schemas.microsoft.com/office/powerpoint/2010/main" val="218579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15</a:t>
            </a:fld>
            <a:endParaRPr lang="en-US"/>
          </a:p>
        </p:txBody>
      </p:sp>
    </p:spTree>
    <p:extLst>
      <p:ext uri="{BB962C8B-B14F-4D97-AF65-F5344CB8AC3E}">
        <p14:creationId xmlns:p14="http://schemas.microsoft.com/office/powerpoint/2010/main" val="338521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16</a:t>
            </a:fld>
            <a:endParaRPr lang="en-US"/>
          </a:p>
        </p:txBody>
      </p:sp>
    </p:spTree>
    <p:extLst>
      <p:ext uri="{BB962C8B-B14F-4D97-AF65-F5344CB8AC3E}">
        <p14:creationId xmlns:p14="http://schemas.microsoft.com/office/powerpoint/2010/main" val="399305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17</a:t>
            </a:fld>
            <a:endParaRPr lang="en-US"/>
          </a:p>
        </p:txBody>
      </p:sp>
    </p:spTree>
    <p:extLst>
      <p:ext uri="{BB962C8B-B14F-4D97-AF65-F5344CB8AC3E}">
        <p14:creationId xmlns:p14="http://schemas.microsoft.com/office/powerpoint/2010/main" val="140654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DD412-9EAD-4073-93EF-589095BB16E3}" type="slidenum">
              <a:rPr lang="en-US" smtClean="0"/>
              <a:pPr/>
              <a:t>19</a:t>
            </a:fld>
            <a:endParaRPr lang="en-US"/>
          </a:p>
        </p:txBody>
      </p:sp>
    </p:spTree>
    <p:extLst>
      <p:ext uri="{BB962C8B-B14F-4D97-AF65-F5344CB8AC3E}">
        <p14:creationId xmlns:p14="http://schemas.microsoft.com/office/powerpoint/2010/main" val="410863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648FA60D-0B22-46D3-A741-AA2DA3A3A450}" type="datetimeFigureOut">
              <a:rPr lang="en-US" smtClean="0"/>
              <a:pPr/>
              <a:t>10/17/2017</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1F987911-C7BC-43EF-AE81-B3357F203C2E}"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218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214518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97734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10028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48FA60D-0B22-46D3-A741-AA2DA3A3A450}" type="datetimeFigureOut">
              <a:rPr lang="en-US" smtClean="0"/>
              <a:pPr/>
              <a:t>10/17/2017</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1F987911-C7BC-43EF-AE81-B3357F203C2E}"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938571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1273807362"/>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2661356923"/>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27676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A60D-0B22-46D3-A741-AA2DA3A3A450}"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87911-C7BC-43EF-AE81-B3357F203C2E}" type="slidenum">
              <a:rPr lang="en-US" smtClean="0"/>
              <a:pPr/>
              <a:t>‹#›</a:t>
            </a:fld>
            <a:endParaRPr lang="en-US"/>
          </a:p>
        </p:txBody>
      </p:sp>
    </p:spTree>
    <p:extLst>
      <p:ext uri="{BB962C8B-B14F-4D97-AF65-F5344CB8AC3E}">
        <p14:creationId xmlns:p14="http://schemas.microsoft.com/office/powerpoint/2010/main" val="393934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648FA60D-0B22-46D3-A741-AA2DA3A3A450}" type="datetimeFigureOut">
              <a:rPr lang="en-US" smtClean="0"/>
              <a:pPr/>
              <a:t>10/17/2017</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1F987911-C7BC-43EF-AE81-B3357F203C2E}"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4764569"/>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648FA60D-0B22-46D3-A741-AA2DA3A3A450}" type="datetimeFigureOut">
              <a:rPr lang="en-US" smtClean="0"/>
              <a:pPr/>
              <a:t>10/17/2017</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1F987911-C7BC-43EF-AE81-B3357F203C2E}"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289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648FA60D-0B22-46D3-A741-AA2DA3A3A450}" type="datetimeFigureOut">
              <a:rPr lang="en-US" smtClean="0"/>
              <a:pPr/>
              <a:t>10/17/2017</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1F987911-C7BC-43EF-AE81-B3357F203C2E}"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93093159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esc.ny.gov/excelsio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areeronestop.org/toolkit/training/find-scholarship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said.e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ap.hesc.ny.gov/tot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hesc.ny.gov/excelsio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css.collegeboard.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stcroix@monroecc.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
            <a:ext cx="5714114" cy="5979197"/>
          </a:xfrm>
        </p:spPr>
        <p:txBody>
          <a:bodyPr/>
          <a:lstStyle/>
          <a:p>
            <a:r>
              <a:rPr lang="en-US" dirty="0">
                <a:latin typeface="Adobe Heiti Std R" panose="020B0400000000000000" pitchFamily="34" charset="-128"/>
                <a:ea typeface="Adobe Heiti Std R" panose="020B0400000000000000" pitchFamily="34" charset="-128"/>
              </a:rPr>
              <a:t>FINANCIAL AID </a:t>
            </a:r>
            <a:r>
              <a:rPr lang="en-US" dirty="0" smtClean="0">
                <a:latin typeface="Adobe Heiti Std R" panose="020B0400000000000000" pitchFamily="34" charset="-128"/>
                <a:ea typeface="Adobe Heiti Std R" panose="020B0400000000000000" pitchFamily="34" charset="-128"/>
              </a:rPr>
              <a:t>  </a:t>
            </a:r>
            <a:endParaRPr lang="en-US" dirty="0">
              <a:latin typeface="Adobe Heiti Std R" panose="020B0400000000000000" pitchFamily="34" charset="-128"/>
              <a:ea typeface="Adobe Heiti Std R" panose="020B0400000000000000" pitchFamily="34" charset="-128"/>
            </a:endParaRPr>
          </a:p>
        </p:txBody>
      </p:sp>
      <p:sp>
        <p:nvSpPr>
          <p:cNvPr id="3" name="Subtitle 2"/>
          <p:cNvSpPr>
            <a:spLocks noGrp="1"/>
          </p:cNvSpPr>
          <p:nvPr>
            <p:ph type="subTitle" idx="1"/>
          </p:nvPr>
        </p:nvSpPr>
        <p:spPr/>
        <p:txBody>
          <a:bodyPr>
            <a:normAutofit fontScale="55000" lnSpcReduction="20000"/>
          </a:bodyPr>
          <a:lstStyle/>
          <a:p>
            <a:endParaRPr lang="en-US" dirty="0"/>
          </a:p>
          <a:p>
            <a:r>
              <a:rPr lang="en-US" sz="2800" b="1" dirty="0" smtClean="0">
                <a:latin typeface="Times New Roman" panose="02020603050405020304" pitchFamily="18" charset="0"/>
                <a:cs typeface="Times New Roman" panose="02020603050405020304" pitchFamily="18" charset="0"/>
              </a:rPr>
              <a:t>Rush Henrietta</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September 19. 2017</a:t>
            </a:r>
            <a:endParaRPr lang="en-US" sz="2800" b="1" dirty="0">
              <a:latin typeface="Times New Roman" panose="02020603050405020304" pitchFamily="18" charset="0"/>
              <a:cs typeface="Times New Roman" panose="02020603050405020304" pitchFamily="18" charset="0"/>
            </a:endParaRPr>
          </a:p>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dirty="0">
                <a:latin typeface="Adobe Heiti Std R" panose="020B0400000000000000" pitchFamily="34" charset="-128"/>
                <a:ea typeface="Adobe Heiti Std R" panose="020B0400000000000000" pitchFamily="34" charset="-128"/>
              </a:rPr>
              <a:t>GRANTS</a:t>
            </a:r>
          </a:p>
        </p:txBody>
      </p:sp>
      <p:sp>
        <p:nvSpPr>
          <p:cNvPr id="5" name="Text Placeholder 4"/>
          <p:cNvSpPr>
            <a:spLocks noGrp="1"/>
          </p:cNvSpPr>
          <p:nvPr>
            <p:ph type="body" idx="1"/>
          </p:nvPr>
        </p:nvSpPr>
        <p:spPr>
          <a:ln>
            <a:solidFill>
              <a:schemeClr val="accent1"/>
            </a:solidFill>
          </a:ln>
        </p:spPr>
        <p:txBody>
          <a:bodyPr>
            <a:normAutofit lnSpcReduction="10000"/>
          </a:bodyPr>
          <a:lstStyle/>
          <a:p>
            <a:pPr algn="ctr"/>
            <a:r>
              <a:rPr lang="en-US" sz="3600" dirty="0"/>
              <a:t>FEDERAL	</a:t>
            </a:r>
          </a:p>
        </p:txBody>
      </p:sp>
      <p:sp>
        <p:nvSpPr>
          <p:cNvPr id="6" name="Content Placeholder 5"/>
          <p:cNvSpPr>
            <a:spLocks noGrp="1"/>
          </p:cNvSpPr>
          <p:nvPr>
            <p:ph sz="half" idx="2"/>
          </p:nvPr>
        </p:nvSpPr>
        <p:spPr>
          <a:noFill/>
          <a:ln>
            <a:solidFill>
              <a:schemeClr val="accent1"/>
            </a:solidFill>
          </a:ln>
        </p:spPr>
        <p:txBody>
          <a:bodyPr>
            <a:normAutofit lnSpcReduction="10000"/>
          </a:bodyPr>
          <a:lstStyle/>
          <a:p>
            <a:r>
              <a:rPr lang="en-US" sz="2800" dirty="0"/>
              <a:t>PELL </a:t>
            </a:r>
            <a:r>
              <a:rPr lang="en-US" sz="2800" dirty="0" smtClean="0"/>
              <a:t>Grant</a:t>
            </a:r>
          </a:p>
          <a:p>
            <a:pPr lvl="1"/>
            <a:r>
              <a:rPr lang="en-US" sz="2650" dirty="0" smtClean="0"/>
              <a:t>EFC below 5328</a:t>
            </a:r>
          </a:p>
          <a:p>
            <a:pPr lvl="1"/>
            <a:r>
              <a:rPr lang="en-US" sz="2650" dirty="0" smtClean="0"/>
              <a:t>$0 to $5920 (2017-18)</a:t>
            </a:r>
            <a:endParaRPr lang="en-US" sz="2650" dirty="0"/>
          </a:p>
          <a:p>
            <a:r>
              <a:rPr lang="en-US" sz="2800" dirty="0"/>
              <a:t>SEOG Grant</a:t>
            </a:r>
          </a:p>
          <a:p>
            <a:r>
              <a:rPr lang="en-US" sz="2800" dirty="0"/>
              <a:t>TEACH </a:t>
            </a:r>
            <a:r>
              <a:rPr lang="en-US" sz="2800" dirty="0" smtClean="0"/>
              <a:t>Grant</a:t>
            </a:r>
            <a:endParaRPr lang="en-US" sz="2800" dirty="0"/>
          </a:p>
        </p:txBody>
      </p:sp>
      <p:sp>
        <p:nvSpPr>
          <p:cNvPr id="7" name="Text Placeholder 6"/>
          <p:cNvSpPr>
            <a:spLocks noGrp="1"/>
          </p:cNvSpPr>
          <p:nvPr>
            <p:ph type="body" sz="quarter" idx="3"/>
          </p:nvPr>
        </p:nvSpPr>
        <p:spPr>
          <a:xfrm>
            <a:off x="4701880" y="1999032"/>
            <a:ext cx="3680120" cy="777240"/>
          </a:xfrm>
          <a:ln>
            <a:solidFill>
              <a:schemeClr val="accent1"/>
            </a:solidFill>
          </a:ln>
        </p:spPr>
        <p:txBody>
          <a:bodyPr>
            <a:normAutofit/>
          </a:bodyPr>
          <a:lstStyle/>
          <a:p>
            <a:pPr algn="ctr"/>
            <a:r>
              <a:rPr lang="en-US" sz="3600" dirty="0"/>
              <a:t>STATE</a:t>
            </a:r>
          </a:p>
        </p:txBody>
      </p:sp>
      <p:sp>
        <p:nvSpPr>
          <p:cNvPr id="8" name="Content Placeholder 7"/>
          <p:cNvSpPr>
            <a:spLocks noGrp="1"/>
          </p:cNvSpPr>
          <p:nvPr>
            <p:ph sz="quarter" idx="4"/>
          </p:nvPr>
        </p:nvSpPr>
        <p:spPr>
          <a:xfrm>
            <a:off x="4701880" y="2719322"/>
            <a:ext cx="3680120" cy="3383280"/>
          </a:xfrm>
          <a:ln>
            <a:solidFill>
              <a:schemeClr val="accent1"/>
            </a:solidFill>
          </a:ln>
        </p:spPr>
        <p:txBody>
          <a:bodyPr>
            <a:normAutofit fontScale="92500" lnSpcReduction="20000"/>
          </a:bodyPr>
          <a:lstStyle/>
          <a:p>
            <a:r>
              <a:rPr lang="en-US" sz="2800" dirty="0" smtClean="0"/>
              <a:t>TAP – any NY college</a:t>
            </a:r>
          </a:p>
          <a:p>
            <a:pPr lvl="1"/>
            <a:r>
              <a:rPr lang="en-US" sz="2650" dirty="0" smtClean="0"/>
              <a:t>NY Net Taxable Income below $80,800</a:t>
            </a:r>
            <a:endParaRPr lang="en-US" sz="2650" dirty="0"/>
          </a:p>
          <a:p>
            <a:r>
              <a:rPr lang="en-US" sz="2800" dirty="0"/>
              <a:t>NY </a:t>
            </a:r>
            <a:r>
              <a:rPr lang="en-US" sz="2800" dirty="0" smtClean="0"/>
              <a:t>Programs</a:t>
            </a:r>
          </a:p>
          <a:p>
            <a:pPr lvl="1"/>
            <a:r>
              <a:rPr lang="en-US" sz="2600" dirty="0" smtClean="0"/>
              <a:t>Excelsior - SUNY</a:t>
            </a:r>
            <a:endParaRPr lang="en-US" sz="2600" dirty="0"/>
          </a:p>
          <a:p>
            <a:pPr lvl="1"/>
            <a:r>
              <a:rPr lang="en-US" sz="2800" dirty="0" smtClean="0"/>
              <a:t>STEM – SUNY school – top 10% </a:t>
            </a:r>
            <a:endParaRPr lang="en-US" sz="2800" dirty="0"/>
          </a:p>
        </p:txBody>
      </p:sp>
    </p:spTree>
    <p:extLst>
      <p:ext uri="{BB962C8B-B14F-4D97-AF65-F5344CB8AC3E}">
        <p14:creationId xmlns:p14="http://schemas.microsoft.com/office/powerpoint/2010/main" val="3720875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Heiti Std R" panose="020B0400000000000000" pitchFamily="34" charset="-128"/>
                <a:ea typeface="Adobe Heiti Std R" panose="020B0400000000000000" pitchFamily="34" charset="-128"/>
              </a:rPr>
              <a:t>Excelsior Scholarship</a:t>
            </a:r>
            <a:endParaRPr lang="en-US" dirty="0">
              <a:latin typeface="Adobe Heiti Std R" panose="020B0400000000000000" pitchFamily="34" charset="-128"/>
              <a:ea typeface="Adobe Heiti Std R" panose="020B0400000000000000" pitchFamily="34" charset="-128"/>
            </a:endParaRPr>
          </a:p>
        </p:txBody>
      </p:sp>
      <p:sp>
        <p:nvSpPr>
          <p:cNvPr id="8" name="Content Placeholder 13"/>
          <p:cNvSpPr>
            <a:spLocks noGrp="1"/>
          </p:cNvSpPr>
          <p:nvPr>
            <p:ph idx="1"/>
          </p:nvPr>
        </p:nvSpPr>
        <p:spPr/>
        <p:txBody>
          <a:bodyPr/>
          <a:lstStyle/>
          <a:p>
            <a:pPr>
              <a:lnSpc>
                <a:spcPct val="120000"/>
              </a:lnSpc>
              <a:spcBef>
                <a:spcPct val="0"/>
              </a:spcBef>
              <a:buClr>
                <a:srgbClr val="2E8840"/>
              </a:buClr>
            </a:pPr>
            <a:r>
              <a:rPr lang="en-US" altLang="en-US" sz="2400" dirty="0" smtClean="0"/>
              <a:t>Effective Fall 2017</a:t>
            </a:r>
          </a:p>
          <a:p>
            <a:pPr>
              <a:lnSpc>
                <a:spcPct val="120000"/>
              </a:lnSpc>
              <a:spcBef>
                <a:spcPct val="0"/>
              </a:spcBef>
              <a:buClr>
                <a:srgbClr val="2E8840"/>
              </a:buClr>
            </a:pPr>
            <a:r>
              <a:rPr lang="en-US" altLang="en-US" sz="2400" dirty="0" smtClean="0"/>
              <a:t>Award covers tuition only</a:t>
            </a:r>
          </a:p>
          <a:p>
            <a:pPr>
              <a:buClr>
                <a:srgbClr val="2E8840"/>
              </a:buClr>
            </a:pPr>
            <a:r>
              <a:rPr lang="en-US" altLang="en-US" sz="2400" dirty="0" smtClean="0"/>
              <a:t>How it works: </a:t>
            </a:r>
          </a:p>
          <a:p>
            <a:pPr lvl="1">
              <a:buClr>
                <a:srgbClr val="002060"/>
              </a:buClr>
              <a:buFont typeface="Wingdings" panose="05000000000000000000" pitchFamily="2" charset="2"/>
              <a:buChar char="ü"/>
            </a:pPr>
            <a:r>
              <a:rPr lang="en-US" altLang="en-US" sz="2400" dirty="0" smtClean="0">
                <a:ea typeface="Arial" panose="020B0604020202020204" pitchFamily="34" charset="0"/>
              </a:rPr>
              <a:t>Award equals $5,500, minus any amounts received for TAP, Pell or other scholarships</a:t>
            </a:r>
          </a:p>
          <a:p>
            <a:pPr lvl="1">
              <a:buClr>
                <a:srgbClr val="002060"/>
              </a:buClr>
              <a:buFont typeface="Wingdings" panose="05000000000000000000" pitchFamily="2" charset="2"/>
              <a:buChar char="ü"/>
            </a:pPr>
            <a:r>
              <a:rPr lang="en-US" altLang="en-US" sz="2400" dirty="0" smtClean="0">
                <a:ea typeface="Arial" panose="020B0604020202020204" pitchFamily="34" charset="0"/>
              </a:rPr>
              <a:t>Remainder of tuition will be covered through a tuition credit paid through SUNY or CUNY</a:t>
            </a:r>
          </a:p>
        </p:txBody>
      </p:sp>
    </p:spTree>
    <p:extLst>
      <p:ext uri="{BB962C8B-B14F-4D97-AF65-F5344CB8AC3E}">
        <p14:creationId xmlns:p14="http://schemas.microsoft.com/office/powerpoint/2010/main" val="146825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Heiti Std R" panose="020B0400000000000000" pitchFamily="34" charset="-128"/>
                <a:ea typeface="Adobe Heiti Std R" panose="020B0400000000000000" pitchFamily="34" charset="-128"/>
              </a:rPr>
              <a:t>Excelsior Eligibility</a:t>
            </a:r>
            <a:endParaRPr lang="en-US" dirty="0">
              <a:latin typeface="Adobe Heiti Std R" panose="020B0400000000000000" pitchFamily="34" charset="-128"/>
              <a:ea typeface="Adobe Heiti Std R" panose="020B0400000000000000" pitchFamily="34" charset="-128"/>
            </a:endParaRPr>
          </a:p>
        </p:txBody>
      </p:sp>
      <p:sp>
        <p:nvSpPr>
          <p:cNvPr id="4" name="Content Placeholder 13"/>
          <p:cNvSpPr>
            <a:spLocks noGrp="1"/>
          </p:cNvSpPr>
          <p:nvPr>
            <p:ph idx="1"/>
          </p:nvPr>
        </p:nvSpPr>
        <p:spPr>
          <a:xfrm>
            <a:off x="938758" y="2286002"/>
            <a:ext cx="7633742" cy="4343398"/>
          </a:xfrm>
        </p:spPr>
        <p:txBody>
          <a:bodyPr>
            <a:normAutofit fontScale="92500" lnSpcReduction="10000"/>
          </a:bodyPr>
          <a:lstStyle/>
          <a:p>
            <a:pPr>
              <a:lnSpc>
                <a:spcPct val="120000"/>
              </a:lnSpc>
              <a:spcBef>
                <a:spcPct val="0"/>
              </a:spcBef>
              <a:buClr>
                <a:srgbClr val="2E8840"/>
              </a:buClr>
            </a:pPr>
            <a:r>
              <a:rPr lang="en-US" altLang="en-US" sz="2300" dirty="0" smtClean="0"/>
              <a:t>Be a resident of New York State</a:t>
            </a:r>
          </a:p>
          <a:p>
            <a:pPr>
              <a:lnSpc>
                <a:spcPct val="120000"/>
              </a:lnSpc>
              <a:spcBef>
                <a:spcPct val="0"/>
              </a:spcBef>
              <a:buClr>
                <a:srgbClr val="2E8840"/>
              </a:buClr>
            </a:pPr>
            <a:r>
              <a:rPr lang="en-US" altLang="en-US" sz="2300" dirty="0" smtClean="0"/>
              <a:t>Enroll in a SUNY or CUNY two- or four-year degree program</a:t>
            </a:r>
          </a:p>
          <a:p>
            <a:pPr>
              <a:lnSpc>
                <a:spcPct val="120000"/>
              </a:lnSpc>
              <a:spcBef>
                <a:spcPct val="0"/>
              </a:spcBef>
              <a:buClr>
                <a:srgbClr val="2E8840"/>
              </a:buClr>
            </a:pPr>
            <a:r>
              <a:rPr lang="en-US" altLang="en-US" sz="2300" dirty="0" smtClean="0"/>
              <a:t>Take 30 credits per calendar year (including winter and summer terms)</a:t>
            </a:r>
          </a:p>
          <a:p>
            <a:pPr>
              <a:lnSpc>
                <a:spcPct val="120000"/>
              </a:lnSpc>
              <a:spcBef>
                <a:spcPct val="0"/>
              </a:spcBef>
              <a:buClr>
                <a:srgbClr val="2E8840"/>
              </a:buClr>
            </a:pPr>
            <a:r>
              <a:rPr lang="en-US" altLang="en-US" sz="2300" dirty="0" smtClean="0"/>
              <a:t>Maintain good academic standing </a:t>
            </a:r>
          </a:p>
          <a:p>
            <a:pPr>
              <a:lnSpc>
                <a:spcPct val="120000"/>
              </a:lnSpc>
              <a:spcBef>
                <a:spcPct val="0"/>
              </a:spcBef>
              <a:buClr>
                <a:srgbClr val="2E8840"/>
              </a:buClr>
            </a:pPr>
            <a:r>
              <a:rPr lang="en-US" altLang="en-US" sz="2300" dirty="0" smtClean="0"/>
              <a:t>Plan to live and work in New York following graduation for the length of time you participate in the scholarship program</a:t>
            </a:r>
          </a:p>
          <a:p>
            <a:pPr>
              <a:lnSpc>
                <a:spcPct val="120000"/>
              </a:lnSpc>
              <a:spcBef>
                <a:spcPct val="0"/>
              </a:spcBef>
              <a:buClr>
                <a:srgbClr val="2E8840"/>
              </a:buClr>
            </a:pPr>
            <a:r>
              <a:rPr lang="en-US" altLang="en-US" sz="2300" dirty="0" smtClean="0"/>
              <a:t>Household adjusted gross income does not exceed these limits :</a:t>
            </a:r>
          </a:p>
          <a:p>
            <a:pPr lvl="1">
              <a:buClr>
                <a:srgbClr val="000090"/>
              </a:buClr>
              <a:buFont typeface="Wingdings" panose="05000000000000000000" pitchFamily="2" charset="2"/>
              <a:buChar char="ü"/>
            </a:pPr>
            <a:r>
              <a:rPr lang="en-US" altLang="en-US" sz="2300" dirty="0" smtClean="0">
                <a:ea typeface="Arial" panose="020B0604020202020204" pitchFamily="34" charset="0"/>
              </a:rPr>
              <a:t>2017/18:  $100,000 (based on 2015 tax return)</a:t>
            </a:r>
          </a:p>
          <a:p>
            <a:pPr lvl="1">
              <a:buClr>
                <a:srgbClr val="000090"/>
              </a:buClr>
              <a:buFont typeface="Wingdings" panose="05000000000000000000" pitchFamily="2" charset="2"/>
              <a:buChar char="ü"/>
            </a:pPr>
            <a:r>
              <a:rPr lang="en-US" altLang="en-US" sz="2300" dirty="0" smtClean="0">
                <a:solidFill>
                  <a:srgbClr val="2E8840"/>
                </a:solidFill>
                <a:ea typeface="Arial" panose="020B0604020202020204" pitchFamily="34" charset="0"/>
              </a:rPr>
              <a:t>2018/19:  $110,000 (based on 2016 tax return)</a:t>
            </a:r>
          </a:p>
          <a:p>
            <a:pPr lvl="1">
              <a:buClr>
                <a:srgbClr val="000090"/>
              </a:buClr>
              <a:buFont typeface="Wingdings" panose="05000000000000000000" pitchFamily="2" charset="2"/>
              <a:buChar char="ü"/>
            </a:pPr>
            <a:r>
              <a:rPr lang="en-US" altLang="en-US" sz="2300" dirty="0" smtClean="0">
                <a:ea typeface="Arial" panose="020B0604020202020204" pitchFamily="34" charset="0"/>
              </a:rPr>
              <a:t>2019/20:  $125,000 (based on 2017 tax return)</a:t>
            </a:r>
          </a:p>
        </p:txBody>
      </p:sp>
    </p:spTree>
    <p:extLst>
      <p:ext uri="{BB962C8B-B14F-4D97-AF65-F5344CB8AC3E}">
        <p14:creationId xmlns:p14="http://schemas.microsoft.com/office/powerpoint/2010/main" val="35952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Heiti Std R" panose="020B0400000000000000" pitchFamily="34" charset="-128"/>
                <a:ea typeface="Adobe Heiti Std R" panose="020B0400000000000000" pitchFamily="34" charset="-128"/>
              </a:rPr>
              <a:t>Excelsior Application</a:t>
            </a:r>
            <a:endParaRPr lang="en-US" dirty="0">
              <a:latin typeface="Adobe Heiti Std R" panose="020B0400000000000000" pitchFamily="34" charset="-128"/>
              <a:ea typeface="Adobe Heiti Std R" panose="020B0400000000000000" pitchFamily="34" charset="-128"/>
            </a:endParaRPr>
          </a:p>
        </p:txBody>
      </p:sp>
      <p:sp>
        <p:nvSpPr>
          <p:cNvPr id="4" name="Content Placeholder 13"/>
          <p:cNvSpPr>
            <a:spLocks noGrp="1"/>
          </p:cNvSpPr>
          <p:nvPr>
            <p:ph idx="1"/>
          </p:nvPr>
        </p:nvSpPr>
        <p:spPr>
          <a:xfrm>
            <a:off x="938758" y="2286002"/>
            <a:ext cx="7633742" cy="4114798"/>
          </a:xfrm>
        </p:spPr>
        <p:txBody>
          <a:bodyPr>
            <a:normAutofit lnSpcReduction="10000"/>
          </a:bodyPr>
          <a:lstStyle/>
          <a:p>
            <a:pPr lvl="1">
              <a:buClr>
                <a:srgbClr val="2E8840"/>
              </a:buClr>
              <a:defRPr/>
            </a:pPr>
            <a:r>
              <a:rPr lang="en-US" sz="2800" dirty="0" smtClean="0"/>
              <a:t>Students must complete the FAFSA and TAP applications</a:t>
            </a:r>
          </a:p>
          <a:p>
            <a:pPr lvl="1">
              <a:buClr>
                <a:srgbClr val="2E8840"/>
              </a:buClr>
              <a:defRPr/>
            </a:pPr>
            <a:r>
              <a:rPr lang="en-US" sz="2800" dirty="0" smtClean="0"/>
              <a:t>The application includes an agreement regarding post-graduation residency in NYS</a:t>
            </a:r>
          </a:p>
          <a:p>
            <a:pPr lvl="1">
              <a:buClr>
                <a:srgbClr val="2E8840"/>
              </a:buClr>
              <a:defRPr/>
            </a:pPr>
            <a:r>
              <a:rPr lang="en-US" sz="2800" dirty="0" smtClean="0"/>
              <a:t>Available and deadline (?)</a:t>
            </a:r>
          </a:p>
          <a:p>
            <a:pPr marL="457200" lvl="1" indent="0">
              <a:buFont typeface="Wingdings" panose="05000000000000000000" pitchFamily="2" charset="2"/>
              <a:buNone/>
              <a:defRPr/>
            </a:pPr>
            <a:endParaRPr lang="en-US" sz="2800" b="1" dirty="0" smtClean="0"/>
          </a:p>
          <a:p>
            <a:pPr marL="457200" lvl="1" indent="0">
              <a:buFont typeface="Wingdings" panose="05000000000000000000" pitchFamily="2" charset="2"/>
              <a:buNone/>
              <a:defRPr/>
            </a:pPr>
            <a:r>
              <a:rPr lang="en-US" sz="2800" b="1" dirty="0" smtClean="0"/>
              <a:t>Sign up for the HESC alert at </a:t>
            </a:r>
            <a:r>
              <a:rPr lang="en-US" sz="2800" dirty="0" smtClean="0">
                <a:hlinkClick r:id="rId2"/>
              </a:rPr>
              <a:t>www.hesc.ny.gov/excelsior</a:t>
            </a:r>
            <a:endParaRPr lang="en-US" sz="2800" dirty="0" smtClean="0"/>
          </a:p>
          <a:p>
            <a:pPr lvl="1">
              <a:defRPr/>
            </a:pPr>
            <a:endParaRPr lang="en-US" dirty="0" smtClean="0"/>
          </a:p>
          <a:p>
            <a:pPr marL="914400" lvl="2" indent="0">
              <a:buFontTx/>
              <a:buNone/>
              <a:defRPr/>
            </a:pPr>
            <a:endParaRPr lang="en-US" dirty="0" smtClean="0"/>
          </a:p>
          <a:p>
            <a:pPr lvl="1">
              <a:defRPr/>
            </a:pPr>
            <a:endParaRPr lang="en-US" dirty="0" smtClean="0"/>
          </a:p>
          <a:p>
            <a:pPr lvl="2">
              <a:defRPr/>
            </a:pPr>
            <a:endParaRPr lang="en-US" dirty="0" smtClean="0"/>
          </a:p>
          <a:p>
            <a:pPr lvl="2">
              <a:defRPr/>
            </a:pPr>
            <a:endParaRPr lang="en-US" dirty="0"/>
          </a:p>
          <a:p>
            <a:pPr>
              <a:defRPr/>
            </a:pPr>
            <a:endParaRPr lang="en-US" dirty="0"/>
          </a:p>
        </p:txBody>
      </p:sp>
    </p:spTree>
    <p:extLst>
      <p:ext uri="{BB962C8B-B14F-4D97-AF65-F5344CB8AC3E}">
        <p14:creationId xmlns:p14="http://schemas.microsoft.com/office/powerpoint/2010/main" val="2451127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dobe Heiti Std R" panose="020B0400000000000000" pitchFamily="34" charset="-128"/>
                <a:ea typeface="Adobe Heiti Std R" panose="020B0400000000000000" pitchFamily="34" charset="-128"/>
              </a:rPr>
              <a:t>Scholarships</a:t>
            </a:r>
          </a:p>
        </p:txBody>
      </p:sp>
      <p:sp>
        <p:nvSpPr>
          <p:cNvPr id="3" name="Content Placeholder 2"/>
          <p:cNvSpPr>
            <a:spLocks noGrp="1"/>
          </p:cNvSpPr>
          <p:nvPr>
            <p:ph idx="1"/>
          </p:nvPr>
        </p:nvSpPr>
        <p:spPr>
          <a:xfrm>
            <a:off x="457200" y="1676400"/>
            <a:ext cx="8229600" cy="4572000"/>
          </a:xfrm>
        </p:spPr>
        <p:txBody>
          <a:bodyPr>
            <a:normAutofit fontScale="85000" lnSpcReduction="20000"/>
          </a:bodyPr>
          <a:lstStyle/>
          <a:p>
            <a:r>
              <a:rPr lang="en-US" sz="2800" b="1" dirty="0">
                <a:latin typeface="Adobe Heiti Std R" panose="020B0400000000000000" pitchFamily="34" charset="-128"/>
                <a:ea typeface="Adobe Heiti Std R" panose="020B0400000000000000" pitchFamily="34" charset="-128"/>
              </a:rPr>
              <a:t>Your College </a:t>
            </a:r>
          </a:p>
          <a:p>
            <a:pPr lvl="1"/>
            <a:r>
              <a:rPr lang="en-US" sz="2800" dirty="0">
                <a:latin typeface="Adobe Heiti Std R" panose="020B0400000000000000" pitchFamily="34" charset="-128"/>
                <a:ea typeface="Adobe Heiti Std R" panose="020B0400000000000000" pitchFamily="34" charset="-128"/>
              </a:rPr>
              <a:t>Review </a:t>
            </a:r>
            <a:r>
              <a:rPr lang="en-US" sz="2800" dirty="0" smtClean="0">
                <a:latin typeface="Adobe Heiti Std R" panose="020B0400000000000000" pitchFamily="34" charset="-128"/>
                <a:ea typeface="Adobe Heiti Std R" panose="020B0400000000000000" pitchFamily="34" charset="-128"/>
              </a:rPr>
              <a:t>Website for merit, need, application </a:t>
            </a:r>
            <a:endParaRPr lang="en-US" sz="2800" b="1" dirty="0" smtClean="0">
              <a:latin typeface="Adobe Heiti Std R" panose="020B0400000000000000" pitchFamily="34" charset="-128"/>
              <a:ea typeface="Adobe Heiti Std R" panose="020B0400000000000000" pitchFamily="34" charset="-128"/>
            </a:endParaRPr>
          </a:p>
          <a:p>
            <a:r>
              <a:rPr lang="en-US" sz="2800" b="1" dirty="0" smtClean="0">
                <a:latin typeface="Adobe Heiti Std R" panose="020B0400000000000000" pitchFamily="34" charset="-128"/>
                <a:ea typeface="Adobe Heiti Std R" panose="020B0400000000000000" pitchFamily="34" charset="-128"/>
              </a:rPr>
              <a:t>High </a:t>
            </a:r>
            <a:r>
              <a:rPr lang="en-US" sz="2800" b="1" dirty="0">
                <a:latin typeface="Adobe Heiti Std R" panose="020B0400000000000000" pitchFamily="34" charset="-128"/>
                <a:ea typeface="Adobe Heiti Std R" panose="020B0400000000000000" pitchFamily="34" charset="-128"/>
              </a:rPr>
              <a:t>School </a:t>
            </a:r>
          </a:p>
          <a:p>
            <a:r>
              <a:rPr lang="en-US" sz="2800" b="1" dirty="0">
                <a:latin typeface="Adobe Heiti Std R" panose="020B0400000000000000" pitchFamily="34" charset="-128"/>
                <a:ea typeface="Adobe Heiti Std R" panose="020B0400000000000000" pitchFamily="34" charset="-128"/>
              </a:rPr>
              <a:t>Your College </a:t>
            </a:r>
          </a:p>
          <a:p>
            <a:pPr lvl="1"/>
            <a:r>
              <a:rPr lang="en-US" sz="2800" dirty="0">
                <a:latin typeface="Adobe Heiti Std R" panose="020B0400000000000000" pitchFamily="34" charset="-128"/>
                <a:ea typeface="Adobe Heiti Std R" panose="020B0400000000000000" pitchFamily="34" charset="-128"/>
              </a:rPr>
              <a:t>Review Website</a:t>
            </a:r>
          </a:p>
          <a:p>
            <a:r>
              <a:rPr lang="en-US" sz="2800" b="1" dirty="0">
                <a:latin typeface="Adobe Heiti Std R" panose="020B0400000000000000" pitchFamily="34" charset="-128"/>
                <a:ea typeface="Adobe Heiti Std R" panose="020B0400000000000000" pitchFamily="34" charset="-128"/>
              </a:rPr>
              <a:t>Civic Groups or Businesses</a:t>
            </a:r>
          </a:p>
          <a:p>
            <a:r>
              <a:rPr lang="en-US" sz="2800" b="1" dirty="0">
                <a:latin typeface="Adobe Heiti Std R" panose="020B0400000000000000" pitchFamily="34" charset="-128"/>
                <a:ea typeface="Adobe Heiti Std R" panose="020B0400000000000000" pitchFamily="34" charset="-128"/>
              </a:rPr>
              <a:t>Places of Employment</a:t>
            </a:r>
          </a:p>
          <a:p>
            <a:r>
              <a:rPr lang="en-US" sz="2800" b="1" dirty="0" smtClean="0">
                <a:latin typeface="Adobe Heiti Std R" panose="020B0400000000000000" pitchFamily="34" charset="-128"/>
                <a:ea typeface="Adobe Heiti Std R" panose="020B0400000000000000" pitchFamily="34" charset="-128"/>
              </a:rPr>
              <a:t>Free Internet </a:t>
            </a:r>
            <a:r>
              <a:rPr lang="en-US" sz="2800" b="1" dirty="0">
                <a:latin typeface="Adobe Heiti Std R" panose="020B0400000000000000" pitchFamily="34" charset="-128"/>
                <a:ea typeface="Adobe Heiti Std R" panose="020B0400000000000000" pitchFamily="34" charset="-128"/>
              </a:rPr>
              <a:t>Searches</a:t>
            </a:r>
          </a:p>
          <a:p>
            <a:pPr lvl="1"/>
            <a:r>
              <a:rPr lang="en-US" sz="2800" dirty="0" smtClean="0">
                <a:solidFill>
                  <a:schemeClr val="tx1"/>
                </a:solidFill>
                <a:latin typeface="Adobe Heiti Std R" panose="020B0400000000000000" pitchFamily="34" charset="-128"/>
                <a:ea typeface="Adobe Heiti Std R" panose="020B0400000000000000" pitchFamily="34" charset="-128"/>
                <a:hlinkClick r:id="rId3"/>
              </a:rPr>
              <a:t>www.fastweb.com</a:t>
            </a:r>
            <a:endParaRPr lang="en-US" sz="2800" dirty="0" smtClean="0">
              <a:solidFill>
                <a:schemeClr val="tx1"/>
              </a:solidFill>
              <a:latin typeface="Adobe Heiti Std R" panose="020B0400000000000000" pitchFamily="34" charset="-128"/>
              <a:ea typeface="Adobe Heiti Std R" panose="020B0400000000000000" pitchFamily="34" charset="-128"/>
            </a:endParaRPr>
          </a:p>
          <a:p>
            <a:pPr lvl="1"/>
            <a:r>
              <a:rPr lang="en-US" sz="2800" dirty="0" smtClean="0">
                <a:solidFill>
                  <a:schemeClr val="tx1"/>
                </a:solidFill>
                <a:latin typeface="Adobe Heiti Std R" panose="020B0400000000000000" pitchFamily="34" charset="-128"/>
                <a:ea typeface="Adobe Heiti Std R" panose="020B0400000000000000" pitchFamily="34" charset="-128"/>
                <a:hlinkClick r:id="rId4"/>
              </a:rPr>
              <a:t>www.careeronestop.org/toolkit/training/find-scholarships</a:t>
            </a:r>
            <a:r>
              <a:rPr lang="en-US" sz="2800" dirty="0" smtClean="0">
                <a:solidFill>
                  <a:schemeClr val="tx1"/>
                </a:solidFill>
                <a:latin typeface="Adobe Heiti Std R" panose="020B0400000000000000" pitchFamily="34" charset="-128"/>
                <a:ea typeface="Adobe Heiti Std R" panose="020B0400000000000000" pitchFamily="34" charset="-128"/>
              </a:rPr>
              <a:t>  </a:t>
            </a:r>
            <a:endParaRPr lang="en-US" sz="2800" dirty="0">
              <a:solidFill>
                <a:schemeClr val="tx1"/>
              </a:solidFill>
              <a:latin typeface="Adobe Heiti Std R" panose="020B0400000000000000" pitchFamily="34" charset="-128"/>
              <a:ea typeface="Adobe Heiti Std R" panose="020B0400000000000000" pitchFamily="34" charset="-128"/>
            </a:endParaRPr>
          </a:p>
          <a:p>
            <a:pPr lvl="1"/>
            <a:endParaRPr lang="en-US" dirty="0"/>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pPr algn="ctr"/>
            <a:r>
              <a:rPr lang="en-US" b="1" dirty="0">
                <a:latin typeface="Adobe Heiti Std R" panose="020B0400000000000000" pitchFamily="34" charset="-128"/>
                <a:ea typeface="Adobe Heiti Std R" panose="020B0400000000000000" pitchFamily="34" charset="-128"/>
              </a:rPr>
              <a:t>Federal Direct Student Loan</a:t>
            </a:r>
          </a:p>
        </p:txBody>
      </p:sp>
      <p:sp>
        <p:nvSpPr>
          <p:cNvPr id="3" name="Content Placeholder 2"/>
          <p:cNvSpPr>
            <a:spLocks noGrp="1"/>
          </p:cNvSpPr>
          <p:nvPr>
            <p:ph idx="1"/>
          </p:nvPr>
        </p:nvSpPr>
        <p:spPr>
          <a:xfrm>
            <a:off x="609600" y="1447800"/>
            <a:ext cx="8305800" cy="5074920"/>
          </a:xfrm>
        </p:spPr>
        <p:txBody>
          <a:bodyPr>
            <a:noAutofit/>
          </a:bodyPr>
          <a:lstStyle/>
          <a:p>
            <a:r>
              <a:rPr lang="en-US" sz="2800" b="1" dirty="0">
                <a:latin typeface="Adobe Heiti Std R" panose="020B0400000000000000" pitchFamily="34" charset="-128"/>
                <a:ea typeface="Adobe Heiti Std R" panose="020B0400000000000000" pitchFamily="34" charset="-128"/>
              </a:rPr>
              <a:t>Subsidized</a:t>
            </a:r>
          </a:p>
          <a:p>
            <a:pPr lvl="1"/>
            <a:r>
              <a:rPr lang="en-US" sz="2000" b="1" dirty="0" smtClean="0">
                <a:latin typeface="Adobe Heiti Std R" panose="020B0400000000000000" pitchFamily="34" charset="-128"/>
                <a:ea typeface="Adobe Heiti Std R" panose="020B0400000000000000" pitchFamily="34" charset="-128"/>
              </a:rPr>
              <a:t>4.45% </a:t>
            </a:r>
            <a:r>
              <a:rPr lang="en-US" sz="2000" b="1" dirty="0">
                <a:latin typeface="Adobe Heiti Std R" panose="020B0400000000000000" pitchFamily="34" charset="-128"/>
                <a:ea typeface="Adobe Heiti Std R" panose="020B0400000000000000" pitchFamily="34" charset="-128"/>
              </a:rPr>
              <a:t>Interest </a:t>
            </a:r>
            <a:r>
              <a:rPr lang="en-US" sz="2000" b="1" dirty="0" smtClean="0">
                <a:latin typeface="Adobe Heiti Std R" panose="020B0400000000000000" pitchFamily="34" charset="-128"/>
                <a:ea typeface="Adobe Heiti Std R" panose="020B0400000000000000" pitchFamily="34" charset="-128"/>
              </a:rPr>
              <a:t>rate (in 2017-18). </a:t>
            </a:r>
            <a:r>
              <a:rPr lang="en-US" sz="2000" b="1" dirty="0">
                <a:latin typeface="Adobe Heiti Std R" panose="020B0400000000000000" pitchFamily="34" charset="-128"/>
                <a:ea typeface="Adobe Heiti Std R" panose="020B0400000000000000" pitchFamily="34" charset="-128"/>
              </a:rPr>
              <a:t>(Capped at 8.25%)</a:t>
            </a:r>
          </a:p>
          <a:p>
            <a:pPr lvl="1"/>
            <a:r>
              <a:rPr lang="en-US" sz="2000" b="1" dirty="0">
                <a:latin typeface="Adobe Heiti Std R" panose="020B0400000000000000" pitchFamily="34" charset="-128"/>
                <a:ea typeface="Adobe Heiti Std R" panose="020B0400000000000000" pitchFamily="34" charset="-128"/>
              </a:rPr>
              <a:t>Based on need (COA – EFC – other aid = Financial need)</a:t>
            </a:r>
          </a:p>
          <a:p>
            <a:pPr lvl="1"/>
            <a:r>
              <a:rPr lang="en-US" sz="2000" b="1" dirty="0">
                <a:latin typeface="Adobe Heiti Std R" panose="020B0400000000000000" pitchFamily="34" charset="-128"/>
                <a:ea typeface="Adobe Heiti Std R" panose="020B0400000000000000" pitchFamily="34" charset="-128"/>
              </a:rPr>
              <a:t>Federal government pays interest while student in school</a:t>
            </a:r>
          </a:p>
          <a:p>
            <a:pPr lvl="1"/>
            <a:r>
              <a:rPr lang="en-US" sz="2000" b="1" dirty="0">
                <a:latin typeface="Adobe Heiti Std R" panose="020B0400000000000000" pitchFamily="34" charset="-128"/>
                <a:ea typeface="Adobe Heiti Std R" panose="020B0400000000000000" pitchFamily="34" charset="-128"/>
              </a:rPr>
              <a:t> Freshman may borrow up to $</a:t>
            </a:r>
            <a:r>
              <a:rPr lang="en-US" sz="2000" b="1" dirty="0" smtClean="0">
                <a:latin typeface="Adobe Heiti Std R" panose="020B0400000000000000" pitchFamily="34" charset="-128"/>
                <a:ea typeface="Adobe Heiti Std R" panose="020B0400000000000000" pitchFamily="34" charset="-128"/>
              </a:rPr>
              <a:t>3,500</a:t>
            </a:r>
            <a:endParaRPr lang="en-US" sz="2000" b="1" dirty="0">
              <a:latin typeface="Adobe Heiti Std R" panose="020B0400000000000000" pitchFamily="34" charset="-128"/>
              <a:ea typeface="Adobe Heiti Std R" panose="020B0400000000000000" pitchFamily="34" charset="-128"/>
            </a:endParaRPr>
          </a:p>
          <a:p>
            <a:r>
              <a:rPr lang="en-US" sz="2800" b="1" dirty="0" smtClean="0">
                <a:latin typeface="Adobe Heiti Std R" panose="020B0400000000000000" pitchFamily="34" charset="-128"/>
                <a:ea typeface="Adobe Heiti Std R" panose="020B0400000000000000" pitchFamily="34" charset="-128"/>
              </a:rPr>
              <a:t>Unsubsidized</a:t>
            </a:r>
            <a:endParaRPr lang="en-US" sz="2800" b="1" dirty="0">
              <a:latin typeface="Adobe Heiti Std R" panose="020B0400000000000000" pitchFamily="34" charset="-128"/>
              <a:ea typeface="Adobe Heiti Std R" panose="020B0400000000000000" pitchFamily="34" charset="-128"/>
            </a:endParaRPr>
          </a:p>
          <a:p>
            <a:pPr lvl="1"/>
            <a:r>
              <a:rPr lang="en-US" sz="2000" b="1" dirty="0" smtClean="0">
                <a:latin typeface="Adobe Heiti Std R" panose="020B0400000000000000" pitchFamily="34" charset="-128"/>
                <a:ea typeface="Adobe Heiti Std R" panose="020B0400000000000000" pitchFamily="34" charset="-128"/>
              </a:rPr>
              <a:t>4.45% </a:t>
            </a:r>
            <a:r>
              <a:rPr lang="en-US" sz="2000" b="1" dirty="0">
                <a:latin typeface="Adobe Heiti Std R" panose="020B0400000000000000" pitchFamily="34" charset="-128"/>
                <a:ea typeface="Adobe Heiti Std R" panose="020B0400000000000000" pitchFamily="34" charset="-128"/>
              </a:rPr>
              <a:t>Interest </a:t>
            </a:r>
            <a:r>
              <a:rPr lang="en-US" sz="2000" b="1" dirty="0" smtClean="0">
                <a:latin typeface="Adobe Heiti Std R" panose="020B0400000000000000" pitchFamily="34" charset="-128"/>
                <a:ea typeface="Adobe Heiti Std R" panose="020B0400000000000000" pitchFamily="34" charset="-128"/>
              </a:rPr>
              <a:t>rate (in 2017-18). </a:t>
            </a:r>
            <a:r>
              <a:rPr lang="en-US" sz="2000" b="1" dirty="0">
                <a:latin typeface="Adobe Heiti Std R" panose="020B0400000000000000" pitchFamily="34" charset="-128"/>
                <a:ea typeface="Adobe Heiti Std R" panose="020B0400000000000000" pitchFamily="34" charset="-128"/>
              </a:rPr>
              <a:t>(Capped at 8.25%)</a:t>
            </a:r>
          </a:p>
          <a:p>
            <a:pPr lvl="1"/>
            <a:r>
              <a:rPr lang="en-US" sz="2000" b="1" dirty="0">
                <a:latin typeface="Adobe Heiti Std R" panose="020B0400000000000000" pitchFamily="34" charset="-128"/>
                <a:ea typeface="Adobe Heiti Std R" panose="020B0400000000000000" pitchFamily="34" charset="-128"/>
              </a:rPr>
              <a:t>Not based on need</a:t>
            </a:r>
          </a:p>
          <a:p>
            <a:pPr lvl="1"/>
            <a:r>
              <a:rPr lang="en-US" sz="2000" b="1" dirty="0">
                <a:latin typeface="Adobe Heiti Std R" panose="020B0400000000000000" pitchFamily="34" charset="-128"/>
                <a:ea typeface="Adobe Heiti Std R" panose="020B0400000000000000" pitchFamily="34" charset="-128"/>
              </a:rPr>
              <a:t>Student is responsible for interest while in school</a:t>
            </a:r>
          </a:p>
          <a:p>
            <a:pPr lvl="1"/>
            <a:r>
              <a:rPr lang="en-US" sz="2000" b="1" dirty="0">
                <a:latin typeface="Adobe Heiti Std R" panose="020B0400000000000000" pitchFamily="34" charset="-128"/>
                <a:ea typeface="Adobe Heiti Std R" panose="020B0400000000000000" pitchFamily="34" charset="-128"/>
              </a:rPr>
              <a:t>Freshman may borrow up to $5,500 </a:t>
            </a:r>
            <a:r>
              <a:rPr lang="en-US" sz="2000" b="1" u="sng" dirty="0">
                <a:latin typeface="Adobe Heiti Std R" panose="020B0400000000000000" pitchFamily="34" charset="-128"/>
                <a:ea typeface="Adobe Heiti Std R" panose="020B0400000000000000" pitchFamily="34" charset="-128"/>
              </a:rPr>
              <a:t>minus any subsidized loan money </a:t>
            </a:r>
            <a:r>
              <a:rPr lang="en-US" sz="2000" b="1" dirty="0">
                <a:latin typeface="Adobe Heiti Std R" panose="020B0400000000000000" pitchFamily="34" charset="-128"/>
                <a:ea typeface="Adobe Heiti Std R" panose="020B0400000000000000" pitchFamily="34" charset="-128"/>
              </a:rPr>
              <a:t>(ideally - $3,500 subsidized and $2,000 unsubsidized)</a:t>
            </a:r>
          </a:p>
          <a:p>
            <a:pPr marL="0" indent="0">
              <a:buNone/>
            </a:pPr>
            <a:endParaRPr lang="en-US" sz="1700" b="1" dirty="0">
              <a:latin typeface="+mj-lt"/>
            </a:endParaRPr>
          </a:p>
          <a:p>
            <a:r>
              <a:rPr lang="en-US" sz="1700" b="1" i="1" dirty="0">
                <a:latin typeface="+mj-lt"/>
              </a:rPr>
              <a:t>Repayment begins 6 months after graduation</a:t>
            </a:r>
          </a:p>
          <a:p>
            <a:endParaRPr lang="en-US" sz="17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295400"/>
          </a:xfrm>
        </p:spPr>
        <p:txBody>
          <a:bodyPr>
            <a:normAutofit fontScale="90000"/>
          </a:bodyPr>
          <a:lstStyle/>
          <a:p>
            <a:pPr algn="ctr"/>
            <a:r>
              <a:rPr lang="en-US" dirty="0"/>
              <a:t/>
            </a:r>
            <a:br>
              <a:rPr lang="en-US" dirty="0"/>
            </a:b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457200" y="2362200"/>
            <a:ext cx="8229600" cy="3962400"/>
          </a:xfrm>
        </p:spPr>
        <p:txBody>
          <a:bodyPr>
            <a:normAutofit/>
          </a:bodyPr>
          <a:lstStyle/>
          <a:p>
            <a:pPr marL="274320" lvl="1" indent="-274320">
              <a:buClr>
                <a:schemeClr val="accent3"/>
              </a:buClr>
              <a:buSzPct val="95000"/>
            </a:pPr>
            <a:r>
              <a:rPr lang="en-US" sz="2600" b="1" dirty="0">
                <a:latin typeface="Adobe Heiti Std R" panose="020B0400000000000000" pitchFamily="34" charset="-128"/>
                <a:ea typeface="Adobe Heiti Std R" panose="020B0400000000000000" pitchFamily="34" charset="-128"/>
              </a:rPr>
              <a:t>Loan in parent name</a:t>
            </a:r>
          </a:p>
          <a:p>
            <a:pPr marL="274320" lvl="1" indent="-274320">
              <a:buClr>
                <a:schemeClr val="accent3"/>
              </a:buClr>
              <a:buSzPct val="95000"/>
            </a:pPr>
            <a:r>
              <a:rPr lang="en-US" sz="2600" b="1" dirty="0">
                <a:latin typeface="Adobe Heiti Std R" panose="020B0400000000000000" pitchFamily="34" charset="-128"/>
                <a:ea typeface="Adobe Heiti Std R" panose="020B0400000000000000" pitchFamily="34" charset="-128"/>
              </a:rPr>
              <a:t>Credit Check – No Adverse Credit</a:t>
            </a:r>
          </a:p>
          <a:p>
            <a:pPr marL="274320" lvl="1" indent="-274320">
              <a:buClr>
                <a:schemeClr val="accent3"/>
              </a:buClr>
              <a:buSzPct val="95000"/>
            </a:pPr>
            <a:r>
              <a:rPr lang="en-US" sz="2600" b="1" dirty="0" smtClean="0">
                <a:latin typeface="Adobe Heiti Std R" panose="020B0400000000000000" pitchFamily="34" charset="-128"/>
                <a:ea typeface="Adobe Heiti Std R" panose="020B0400000000000000" pitchFamily="34" charset="-128"/>
              </a:rPr>
              <a:t>7% </a:t>
            </a:r>
            <a:r>
              <a:rPr lang="en-US" sz="2600" b="1" dirty="0">
                <a:latin typeface="Adobe Heiti Std R" panose="020B0400000000000000" pitchFamily="34" charset="-128"/>
                <a:ea typeface="Adobe Heiti Std R" panose="020B0400000000000000" pitchFamily="34" charset="-128"/>
              </a:rPr>
              <a:t>interest </a:t>
            </a:r>
            <a:r>
              <a:rPr lang="en-US" sz="2600" b="1" dirty="0" smtClean="0">
                <a:latin typeface="Adobe Heiti Std R" panose="020B0400000000000000" pitchFamily="34" charset="-128"/>
                <a:ea typeface="Adobe Heiti Std R" panose="020B0400000000000000" pitchFamily="34" charset="-128"/>
              </a:rPr>
              <a:t>rate (2017-18) </a:t>
            </a:r>
            <a:r>
              <a:rPr lang="en-US" sz="2600" b="1" dirty="0">
                <a:latin typeface="Adobe Heiti Std R" panose="020B0400000000000000" pitchFamily="34" charset="-128"/>
                <a:ea typeface="Adobe Heiti Std R" panose="020B0400000000000000" pitchFamily="34" charset="-128"/>
              </a:rPr>
              <a:t>(Capped at 10.5%)</a:t>
            </a:r>
          </a:p>
          <a:p>
            <a:pPr marL="274320" lvl="1" indent="-274320">
              <a:buClr>
                <a:schemeClr val="accent3"/>
              </a:buClr>
              <a:buSzPct val="95000"/>
            </a:pPr>
            <a:r>
              <a:rPr lang="en-US" sz="2600" b="1" dirty="0">
                <a:latin typeface="Adobe Heiti Std R" panose="020B0400000000000000" pitchFamily="34" charset="-128"/>
                <a:ea typeface="Adobe Heiti Std R" panose="020B0400000000000000" pitchFamily="34" charset="-128"/>
              </a:rPr>
              <a:t>Interest </a:t>
            </a:r>
            <a:r>
              <a:rPr lang="en-US" sz="2600" b="1" dirty="0" smtClean="0">
                <a:latin typeface="Adobe Heiti Std R" panose="020B0400000000000000" pitchFamily="34" charset="-128"/>
                <a:ea typeface="Adobe Heiti Std R" panose="020B0400000000000000" pitchFamily="34" charset="-128"/>
              </a:rPr>
              <a:t>accrues at disbursement</a:t>
            </a:r>
            <a:endParaRPr lang="en-US" sz="2600" b="1" dirty="0">
              <a:latin typeface="Adobe Heiti Std R" panose="020B0400000000000000" pitchFamily="34" charset="-128"/>
              <a:ea typeface="Adobe Heiti Std R" panose="020B0400000000000000" pitchFamily="34" charset="-128"/>
            </a:endParaRPr>
          </a:p>
          <a:p>
            <a:pPr marL="274320" lvl="1" indent="-274320">
              <a:buClr>
                <a:schemeClr val="accent3"/>
              </a:buClr>
              <a:buSzPct val="95000"/>
            </a:pPr>
            <a:r>
              <a:rPr lang="en-US" sz="2600" b="1" dirty="0">
                <a:latin typeface="Adobe Heiti Std R" panose="020B0400000000000000" pitchFamily="34" charset="-128"/>
                <a:ea typeface="Adobe Heiti Std R" panose="020B0400000000000000" pitchFamily="34" charset="-128"/>
              </a:rPr>
              <a:t>Payments right away</a:t>
            </a:r>
          </a:p>
          <a:p>
            <a:pPr marL="274320" lvl="1" indent="-274320">
              <a:buClr>
                <a:schemeClr val="accent3"/>
              </a:buClr>
              <a:buSzPct val="95000"/>
            </a:pPr>
            <a:r>
              <a:rPr lang="en-US" sz="2600" b="1" dirty="0">
                <a:latin typeface="Adobe Heiti Std R" panose="020B0400000000000000" pitchFamily="34" charset="-128"/>
                <a:ea typeface="Adobe Heiti Std R" panose="020B0400000000000000" pitchFamily="34" charset="-128"/>
              </a:rPr>
              <a:t>Limits</a:t>
            </a:r>
          </a:p>
          <a:p>
            <a:pPr marL="548640" lvl="2" indent="-274320">
              <a:buClr>
                <a:schemeClr val="accent3"/>
              </a:buClr>
              <a:buSzPct val="95000"/>
            </a:pPr>
            <a:r>
              <a:rPr lang="en-US" sz="2200" dirty="0">
                <a:latin typeface="Adobe Heiti Std R" panose="020B0400000000000000" pitchFamily="34" charset="-128"/>
                <a:ea typeface="Adobe Heiti Std R" panose="020B0400000000000000" pitchFamily="34" charset="-128"/>
              </a:rPr>
              <a:t>Up to COA minus other aid.</a:t>
            </a:r>
          </a:p>
          <a:p>
            <a:pPr marL="274320" lvl="1" indent="-274320">
              <a:buClr>
                <a:schemeClr val="accent3"/>
              </a:buClr>
              <a:buSzPct val="95000"/>
            </a:pPr>
            <a:endParaRPr lang="en-US" sz="2800" dirty="0"/>
          </a:p>
          <a:p>
            <a:pPr marL="274320" lvl="1" indent="-274320">
              <a:buClr>
                <a:schemeClr val="accent3"/>
              </a:buClr>
              <a:buSzPct val="95000"/>
            </a:pPr>
            <a:endParaRPr lang="en-US" sz="2600" dirty="0"/>
          </a:p>
          <a:p>
            <a:pPr lvl="1">
              <a:buNone/>
            </a:pPr>
            <a:endParaRPr lang="en-US" dirty="0"/>
          </a:p>
          <a:p>
            <a:endParaRPr lang="en-US" dirty="0"/>
          </a:p>
        </p:txBody>
      </p:sp>
      <p:sp>
        <p:nvSpPr>
          <p:cNvPr id="4" name="Title 1"/>
          <p:cNvSpPr txBox="1">
            <a:spLocks/>
          </p:cNvSpPr>
          <p:nvPr/>
        </p:nvSpPr>
        <p:spPr>
          <a:xfrm>
            <a:off x="457200" y="1295400"/>
            <a:ext cx="8229600" cy="762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mj-lt"/>
                <a:ea typeface="+mj-ea"/>
                <a:cs typeface="+mj-cs"/>
              </a:rPr>
              <a:t/>
            </a:r>
            <a:br>
              <a:rPr kumimoji="0" lang="en-US" sz="3600" b="0" i="0" u="none" strike="noStrike" kern="1200" cap="none" spc="0" normalizeH="0" baseline="0" noProof="0" dirty="0">
                <a:ln>
                  <a:noFill/>
                </a:ln>
                <a:solidFill>
                  <a:schemeClr val="tx2"/>
                </a:solidFill>
                <a:effectLst/>
                <a:uLnTx/>
                <a:uFillTx/>
                <a:latin typeface="+mj-lt"/>
                <a:ea typeface="+mj-ea"/>
                <a:cs typeface="+mj-cs"/>
              </a:rPr>
            </a:br>
            <a:r>
              <a:rPr kumimoji="0" lang="en-US" sz="3600" b="1" i="0" u="none" strike="noStrike" kern="1200" cap="none" spc="0" normalizeH="0" baseline="0" noProof="0" dirty="0">
                <a:ln>
                  <a:noFill/>
                </a:ln>
                <a:solidFill>
                  <a:schemeClr val="accent1"/>
                </a:solidFill>
                <a:effectLst/>
                <a:uLnTx/>
                <a:uFillTx/>
                <a:latin typeface="Adobe Heiti Std R" panose="020B0400000000000000" pitchFamily="34" charset="-128"/>
                <a:ea typeface="Adobe Heiti Std R" panose="020B0400000000000000" pitchFamily="34" charset="-128"/>
                <a:cs typeface="+mj-cs"/>
              </a:rPr>
              <a:t>Parent Loan for Undergraduate Students (PLUS)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dobe Heiti Std R" panose="020B0400000000000000" pitchFamily="34" charset="-128"/>
                <a:ea typeface="Adobe Heiti Std R" panose="020B0400000000000000" pitchFamily="34" charset="-128"/>
              </a:rPr>
              <a:t>Work Opportunities</a:t>
            </a:r>
          </a:p>
        </p:txBody>
      </p:sp>
      <p:sp>
        <p:nvSpPr>
          <p:cNvPr id="5" name="Content Placeholder 4"/>
          <p:cNvSpPr>
            <a:spLocks noGrp="1"/>
          </p:cNvSpPr>
          <p:nvPr>
            <p:ph idx="1"/>
          </p:nvPr>
        </p:nvSpPr>
        <p:spPr>
          <a:xfrm>
            <a:off x="457200" y="2438400"/>
            <a:ext cx="8229600" cy="3886200"/>
          </a:xfrm>
        </p:spPr>
        <p:txBody>
          <a:bodyPr/>
          <a:lstStyle/>
          <a:p>
            <a:r>
              <a:rPr lang="en-US" sz="3200" b="1" dirty="0">
                <a:latin typeface="Adobe Heiti Std R" panose="020B0400000000000000" pitchFamily="34" charset="-128"/>
                <a:ea typeface="Adobe Heiti Std R" panose="020B0400000000000000" pitchFamily="34" charset="-128"/>
              </a:rPr>
              <a:t>Federal Work Study Program (FWS)</a:t>
            </a:r>
          </a:p>
          <a:p>
            <a:pPr lvl="1"/>
            <a:r>
              <a:rPr lang="en-US" sz="2400" b="1" dirty="0">
                <a:latin typeface="Adobe Heiti Std R" panose="020B0400000000000000" pitchFamily="34" charset="-128"/>
                <a:ea typeface="Adobe Heiti Std R" panose="020B0400000000000000" pitchFamily="34" charset="-128"/>
              </a:rPr>
              <a:t>Need Based</a:t>
            </a:r>
          </a:p>
          <a:p>
            <a:pPr lvl="1"/>
            <a:r>
              <a:rPr lang="en-US" sz="2400" b="1" dirty="0">
                <a:latin typeface="Adobe Heiti Std R" panose="020B0400000000000000" pitchFamily="34" charset="-128"/>
                <a:ea typeface="Adobe Heiti Std R" panose="020B0400000000000000" pitchFamily="34" charset="-128"/>
              </a:rPr>
              <a:t>Limited </a:t>
            </a:r>
            <a:r>
              <a:rPr lang="en-US" sz="2400" b="1" dirty="0" smtClean="0">
                <a:latin typeface="Adobe Heiti Std R" panose="020B0400000000000000" pitchFamily="34" charset="-128"/>
                <a:ea typeface="Adobe Heiti Std R" panose="020B0400000000000000" pitchFamily="34" charset="-128"/>
              </a:rPr>
              <a:t>hours</a:t>
            </a:r>
            <a:endParaRPr lang="en-US" sz="2400" b="1" dirty="0">
              <a:latin typeface="Adobe Heiti Std R" panose="020B0400000000000000" pitchFamily="34" charset="-128"/>
              <a:ea typeface="Adobe Heiti Std R" panose="020B0400000000000000" pitchFamily="34" charset="-128"/>
            </a:endParaRPr>
          </a:p>
          <a:p>
            <a:pPr lvl="1"/>
            <a:r>
              <a:rPr lang="en-US" sz="2400" b="1" dirty="0">
                <a:latin typeface="Adobe Heiti Std R" panose="020B0400000000000000" pitchFamily="34" charset="-128"/>
                <a:ea typeface="Adobe Heiti Std R" panose="020B0400000000000000" pitchFamily="34" charset="-128"/>
              </a:rPr>
              <a:t>Usually minimum wage</a:t>
            </a:r>
          </a:p>
          <a:p>
            <a:pPr lvl="1"/>
            <a:r>
              <a:rPr lang="en-US" sz="2400" b="1" dirty="0">
                <a:latin typeface="Adobe Heiti Std R" panose="020B0400000000000000" pitchFamily="34" charset="-128"/>
                <a:ea typeface="Adobe Heiti Std R" panose="020B0400000000000000" pitchFamily="34" charset="-128"/>
              </a:rPr>
              <a:t>Helps with personal expenses</a:t>
            </a:r>
          </a:p>
          <a:p>
            <a:pPr lvl="1"/>
            <a:r>
              <a:rPr lang="en-US" sz="2400" b="1" dirty="0">
                <a:latin typeface="Adobe Heiti Std R" panose="020B0400000000000000" pitchFamily="34" charset="-128"/>
                <a:ea typeface="Adobe Heiti Std R" panose="020B0400000000000000" pitchFamily="34" charset="-128"/>
              </a:rPr>
              <a:t>Each college has own process; jobs usually on campus or in community service.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143000"/>
          </a:xfrm>
        </p:spPr>
        <p:txBody>
          <a:bodyPr>
            <a:normAutofit fontScale="90000"/>
          </a:bodyPr>
          <a:lstStyle/>
          <a:p>
            <a:pPr algn="ctr"/>
            <a:r>
              <a:rPr lang="en-US" altLang="en-US" sz="4900" b="1" dirty="0">
                <a:latin typeface="Adobe Heiti Std R" panose="020B0400000000000000" pitchFamily="34" charset="-128"/>
                <a:ea typeface="Adobe Heiti Std R" panose="020B0400000000000000" pitchFamily="34" charset="-128"/>
              </a:rPr>
              <a:t>How to Apply for Aid</a:t>
            </a:r>
            <a:r>
              <a:rPr lang="en-US" altLang="en-US" b="1" dirty="0">
                <a:latin typeface="Adobe Heiti Std R" panose="020B0400000000000000" pitchFamily="34" charset="-128"/>
                <a:ea typeface="Adobe Heiti Std R" panose="020B0400000000000000" pitchFamily="34" charset="-128"/>
              </a:rPr>
              <a:t/>
            </a:r>
            <a:br>
              <a:rPr lang="en-US" altLang="en-US" b="1" dirty="0">
                <a:latin typeface="Adobe Heiti Std R" panose="020B0400000000000000" pitchFamily="34" charset="-128"/>
                <a:ea typeface="Adobe Heiti Std R" panose="020B0400000000000000" pitchFamily="34" charset="-128"/>
              </a:rPr>
            </a:br>
            <a:endParaRPr lang="en-US" dirty="0">
              <a:latin typeface="Adobe Heiti Std R" panose="020B0400000000000000" pitchFamily="34" charset="-128"/>
              <a:ea typeface="Adobe Heiti Std R" panose="020B0400000000000000" pitchFamily="34" charset="-128"/>
            </a:endParaRPr>
          </a:p>
        </p:txBody>
      </p:sp>
      <p:sp>
        <p:nvSpPr>
          <p:cNvPr id="3" name="Content Placeholder 2"/>
          <p:cNvSpPr>
            <a:spLocks noGrp="1"/>
          </p:cNvSpPr>
          <p:nvPr>
            <p:ph idx="1"/>
          </p:nvPr>
        </p:nvSpPr>
        <p:spPr/>
        <p:txBody>
          <a:bodyPr>
            <a:normAutofit fontScale="85000" lnSpcReduction="20000"/>
          </a:bodyPr>
          <a:lstStyle/>
          <a:p>
            <a:pPr>
              <a:buClr>
                <a:srgbClr val="FFC000"/>
              </a:buClr>
              <a:buSzTx/>
              <a:buFontTx/>
              <a:buAutoNum type="arabicPeriod"/>
            </a:pPr>
            <a:r>
              <a:rPr lang="en-US" altLang="en-US" sz="3200" b="1" dirty="0"/>
              <a:t>Request an FSA ID for the student and parent</a:t>
            </a:r>
          </a:p>
          <a:p>
            <a:pPr>
              <a:buClr>
                <a:srgbClr val="FFC000"/>
              </a:buClr>
              <a:buSzTx/>
              <a:buFontTx/>
              <a:buAutoNum type="arabicPeriod"/>
            </a:pPr>
            <a:r>
              <a:rPr lang="en-US" altLang="en-US" sz="3200" b="1" dirty="0"/>
              <a:t>Collect information </a:t>
            </a:r>
          </a:p>
          <a:p>
            <a:pPr>
              <a:buClr>
                <a:srgbClr val="FFC000"/>
              </a:buClr>
              <a:buSzTx/>
              <a:buFontTx/>
              <a:buAutoNum type="arabicPeriod"/>
            </a:pPr>
            <a:r>
              <a:rPr lang="en-US" altLang="en-US" sz="3200" b="1" dirty="0"/>
              <a:t>Complete FAFSA online: www.fafsa.gov</a:t>
            </a:r>
          </a:p>
          <a:p>
            <a:pPr>
              <a:buClr>
                <a:srgbClr val="FFC000"/>
              </a:buClr>
              <a:buSzTx/>
              <a:buFontTx/>
              <a:buAutoNum type="arabicPeriod"/>
            </a:pPr>
            <a:r>
              <a:rPr lang="en-US" altLang="en-US" sz="3200" b="1" dirty="0"/>
              <a:t>Complete TAP online </a:t>
            </a:r>
            <a:endParaRPr lang="en-US" altLang="en-US" sz="3200" b="1" dirty="0" smtClean="0"/>
          </a:p>
          <a:p>
            <a:pPr>
              <a:buClr>
                <a:srgbClr val="FFC000"/>
              </a:buClr>
              <a:buSzTx/>
              <a:buFontTx/>
              <a:buAutoNum type="arabicPeriod"/>
            </a:pPr>
            <a:r>
              <a:rPr lang="en-US" altLang="en-US" sz="3200" b="1" dirty="0" smtClean="0"/>
              <a:t>Complete Excelsior Application</a:t>
            </a:r>
            <a:endParaRPr lang="en-US" altLang="en-US" sz="3200" b="1" dirty="0"/>
          </a:p>
          <a:p>
            <a:pPr>
              <a:buClr>
                <a:srgbClr val="FFC000"/>
              </a:buClr>
              <a:buSzTx/>
              <a:buFontTx/>
              <a:buAutoNum type="arabicPeriod"/>
            </a:pPr>
            <a:r>
              <a:rPr lang="en-US" altLang="en-US" sz="3200" b="1" dirty="0"/>
              <a:t>Watch for Student Aid Report (SAR) &amp; communicate with the financial aid office</a:t>
            </a:r>
          </a:p>
          <a:p>
            <a:endParaRPr lang="en-US" dirty="0"/>
          </a:p>
        </p:txBody>
      </p:sp>
    </p:spTree>
    <p:extLst>
      <p:ext uri="{BB962C8B-B14F-4D97-AF65-F5344CB8AC3E}">
        <p14:creationId xmlns:p14="http://schemas.microsoft.com/office/powerpoint/2010/main" val="3329870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989215"/>
          </a:xfrm>
        </p:spPr>
        <p:txBody>
          <a:bodyPr/>
          <a:lstStyle/>
          <a:p>
            <a:pPr algn="ctr"/>
            <a:r>
              <a:rPr lang="en-US" dirty="0">
                <a:latin typeface="Adobe Heiti Std R" panose="020B0400000000000000" pitchFamily="34" charset="-128"/>
                <a:ea typeface="Adobe Heiti Std R" panose="020B0400000000000000" pitchFamily="34" charset="-128"/>
              </a:rPr>
              <a:t>How To Apply</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609600" indent="-609600">
              <a:buClr>
                <a:srgbClr val="A9080E"/>
              </a:buClr>
              <a:buSzPct val="60000"/>
              <a:buNone/>
              <a:defRPr/>
            </a:pPr>
            <a:r>
              <a:rPr lang="en-US" b="1" dirty="0" smtClean="0">
                <a:solidFill>
                  <a:schemeClr val="tx1"/>
                </a:solidFill>
              </a:rPr>
              <a:t>1</a:t>
            </a:r>
            <a:r>
              <a:rPr lang="en-US" sz="2400" b="1" dirty="0" smtClean="0">
                <a:solidFill>
                  <a:schemeClr val="tx1"/>
                </a:solidFill>
              </a:rPr>
              <a:t>. </a:t>
            </a:r>
            <a:r>
              <a:rPr lang="en-US" sz="2400" b="1" dirty="0" smtClean="0">
                <a:latin typeface="Adobe Heiti Std R" panose="020B0400000000000000" pitchFamily="34" charset="-128"/>
                <a:ea typeface="Adobe Heiti Std R" panose="020B0400000000000000" pitchFamily="34" charset="-128"/>
              </a:rPr>
              <a:t>Request </a:t>
            </a:r>
            <a:r>
              <a:rPr lang="en-US" sz="2400" b="1" dirty="0">
                <a:latin typeface="Adobe Heiti Std R" panose="020B0400000000000000" pitchFamily="34" charset="-128"/>
                <a:ea typeface="Adobe Heiti Std R" panose="020B0400000000000000" pitchFamily="34" charset="-128"/>
              </a:rPr>
              <a:t>a Federal Student Aid (FSA) ID: </a:t>
            </a:r>
            <a:r>
              <a:rPr lang="en-US" sz="2400" b="1" dirty="0">
                <a:solidFill>
                  <a:schemeClr val="accent2"/>
                </a:solidFill>
                <a:latin typeface="Adobe Heiti Std R" panose="020B0400000000000000" pitchFamily="34" charset="-128"/>
                <a:ea typeface="Adobe Heiti Std R" panose="020B0400000000000000" pitchFamily="34" charset="-128"/>
              </a:rPr>
              <a:t>            </a:t>
            </a:r>
            <a:r>
              <a:rPr lang="en-US" sz="2400" b="1" dirty="0">
                <a:solidFill>
                  <a:schemeClr val="accent2"/>
                </a:solidFill>
                <a:latin typeface="Adobe Heiti Std R" panose="020B0400000000000000" pitchFamily="34" charset="-128"/>
                <a:ea typeface="Adobe Heiti Std R" panose="020B0400000000000000" pitchFamily="34" charset="-128"/>
                <a:hlinkClick r:id="rId3"/>
              </a:rPr>
              <a:t>fsaid.ed.gov</a:t>
            </a:r>
            <a:r>
              <a:rPr lang="en-US" sz="2400" b="1" dirty="0">
                <a:solidFill>
                  <a:schemeClr val="accent2"/>
                </a:solidFill>
                <a:latin typeface="Adobe Heiti Std R" panose="020B0400000000000000" pitchFamily="34" charset="-128"/>
                <a:ea typeface="Adobe Heiti Std R" panose="020B0400000000000000" pitchFamily="34" charset="-128"/>
              </a:rPr>
              <a:t> </a:t>
            </a:r>
            <a:endParaRPr lang="en-US" sz="2400" b="1" dirty="0" smtClean="0">
              <a:solidFill>
                <a:schemeClr val="accent2"/>
              </a:solidFill>
              <a:latin typeface="Adobe Heiti Std R" panose="020B0400000000000000" pitchFamily="34" charset="-128"/>
              <a:ea typeface="Adobe Heiti Std R" panose="020B0400000000000000" pitchFamily="34" charset="-128"/>
            </a:endParaRPr>
          </a:p>
          <a:p>
            <a:pPr marL="975360" lvl="1" indent="-609600">
              <a:buClr>
                <a:srgbClr val="A9080E"/>
              </a:buClr>
              <a:buSzPct val="60000"/>
              <a:defRPr/>
            </a:pPr>
            <a:r>
              <a:rPr lang="en-US" dirty="0" smtClean="0">
                <a:latin typeface="Adobe Heiti Std R" panose="020B0400000000000000" pitchFamily="34" charset="-128"/>
                <a:ea typeface="Adobe Heiti Std R" panose="020B0400000000000000" pitchFamily="34" charset="-128"/>
              </a:rPr>
              <a:t>Acts </a:t>
            </a:r>
            <a:r>
              <a:rPr lang="en-US" dirty="0">
                <a:latin typeface="Adobe Heiti Std R" panose="020B0400000000000000" pitchFamily="34" charset="-128"/>
                <a:ea typeface="Adobe Heiti Std R" panose="020B0400000000000000" pitchFamily="34" charset="-128"/>
              </a:rPr>
              <a:t>as signature for the FAFSA and any Federal Student Loans.</a:t>
            </a:r>
          </a:p>
          <a:p>
            <a:pPr lvl="1">
              <a:spcBef>
                <a:spcPct val="0"/>
              </a:spcBef>
              <a:buClr>
                <a:srgbClr val="FFC000"/>
              </a:buClr>
              <a:buSzTx/>
            </a:pPr>
            <a:r>
              <a:rPr lang="en-US" altLang="en-US" sz="2400" b="1" dirty="0">
                <a:latin typeface="Adobe Heiti Std R" panose="020B0400000000000000" pitchFamily="34" charset="-128"/>
                <a:ea typeface="Adobe Heiti Std R" panose="020B0400000000000000" pitchFamily="34" charset="-128"/>
              </a:rPr>
              <a:t>Is comprised of a username and password </a:t>
            </a:r>
            <a:endParaRPr lang="en-US" altLang="en-US" sz="2400" b="1" dirty="0" smtClean="0">
              <a:latin typeface="Adobe Heiti Std R" panose="020B0400000000000000" pitchFamily="34" charset="-128"/>
              <a:ea typeface="Adobe Heiti Std R" panose="020B0400000000000000" pitchFamily="34" charset="-128"/>
            </a:endParaRPr>
          </a:p>
          <a:p>
            <a:pPr lvl="1">
              <a:spcBef>
                <a:spcPct val="0"/>
              </a:spcBef>
              <a:buClr>
                <a:srgbClr val="FFC000"/>
              </a:buClr>
              <a:buSzTx/>
            </a:pPr>
            <a:r>
              <a:rPr lang="en-US" sz="2400" b="1" dirty="0">
                <a:latin typeface="Adobe Heiti Std R" panose="020B0400000000000000" pitchFamily="34" charset="-128"/>
                <a:ea typeface="Adobe Heiti Std R" panose="020B0400000000000000" pitchFamily="34" charset="-128"/>
              </a:rPr>
              <a:t>For both the student and </a:t>
            </a:r>
            <a:r>
              <a:rPr lang="en-US" sz="2400" b="1" smtClean="0">
                <a:latin typeface="Adobe Heiti Std R" panose="020B0400000000000000" pitchFamily="34" charset="-128"/>
                <a:ea typeface="Adobe Heiti Std R" panose="020B0400000000000000" pitchFamily="34" charset="-128"/>
              </a:rPr>
              <a:t>at least one </a:t>
            </a:r>
            <a:r>
              <a:rPr lang="en-US" sz="2400" b="1" dirty="0" smtClean="0">
                <a:latin typeface="Adobe Heiti Std R" panose="020B0400000000000000" pitchFamily="34" charset="-128"/>
                <a:ea typeface="Adobe Heiti Std R" panose="020B0400000000000000" pitchFamily="34" charset="-128"/>
              </a:rPr>
              <a:t>parent</a:t>
            </a:r>
          </a:p>
          <a:p>
            <a:pPr lvl="1">
              <a:spcBef>
                <a:spcPct val="0"/>
              </a:spcBef>
              <a:buClr>
                <a:srgbClr val="FFC000"/>
              </a:buClr>
              <a:buSzTx/>
            </a:pPr>
            <a:r>
              <a:rPr lang="en-US" altLang="en-US" sz="2400" b="1" dirty="0">
                <a:latin typeface="Adobe Heiti Std R" panose="020B0400000000000000" pitchFamily="34" charset="-128"/>
                <a:ea typeface="Adobe Heiti Std R" panose="020B0400000000000000" pitchFamily="34" charset="-128"/>
              </a:rPr>
              <a:t>Username and password and e-mail used have to be unique for student and different than </a:t>
            </a:r>
            <a:r>
              <a:rPr lang="en-US" altLang="en-US" sz="2400" b="1" dirty="0" smtClean="0">
                <a:latin typeface="Adobe Heiti Std R" panose="020B0400000000000000" pitchFamily="34" charset="-128"/>
                <a:ea typeface="Adobe Heiti Std R" panose="020B0400000000000000" pitchFamily="34" charset="-128"/>
              </a:rPr>
              <a:t>parent</a:t>
            </a:r>
            <a:endParaRPr lang="en-US" sz="2400" b="1" dirty="0" smtClean="0">
              <a:latin typeface="Adobe Heiti Std R" panose="020B0400000000000000" pitchFamily="34" charset="-128"/>
              <a:ea typeface="Adobe Heiti Std R" panose="020B0400000000000000" pitchFamily="34" charset="-128"/>
            </a:endParaRPr>
          </a:p>
          <a:p>
            <a:pPr lvl="1">
              <a:spcBef>
                <a:spcPct val="0"/>
              </a:spcBef>
              <a:buClr>
                <a:srgbClr val="FFC000"/>
              </a:buClr>
              <a:buSzTx/>
            </a:pPr>
            <a:r>
              <a:rPr lang="en-US" sz="2400" b="1" dirty="0">
                <a:latin typeface="Adobe Heiti Std R" panose="020B0400000000000000" pitchFamily="34" charset="-128"/>
                <a:ea typeface="Adobe Heiti Std R" panose="020B0400000000000000" pitchFamily="34" charset="-128"/>
              </a:rPr>
              <a:t>Acts as signature for the FAFSA and any Federal Student Loans</a:t>
            </a:r>
            <a:endParaRPr lang="en-US" altLang="en-US" sz="2400" b="1" dirty="0">
              <a:latin typeface="Adobe Heiti Std R" panose="020B0400000000000000" pitchFamily="34" charset="-128"/>
              <a:ea typeface="Adobe Heiti Std R" panose="020B0400000000000000" pitchFamily="34" charset="-128"/>
            </a:endParaRPr>
          </a:p>
          <a:p>
            <a:pPr lvl="1">
              <a:spcBef>
                <a:spcPct val="0"/>
              </a:spcBef>
              <a:buClr>
                <a:srgbClr val="FFC000"/>
              </a:buClr>
              <a:buSzTx/>
            </a:pPr>
            <a:r>
              <a:rPr lang="en-US" altLang="en-US" sz="2400" b="1" dirty="0">
                <a:latin typeface="Adobe Heiti Std R" panose="020B0400000000000000" pitchFamily="34" charset="-128"/>
                <a:ea typeface="Adobe Heiti Std R" panose="020B0400000000000000" pitchFamily="34" charset="-128"/>
              </a:rPr>
              <a:t> The security of your FSA ID is important </a:t>
            </a:r>
          </a:p>
          <a:p>
            <a:pPr lvl="1">
              <a:spcBef>
                <a:spcPct val="0"/>
              </a:spcBef>
              <a:buClr>
                <a:srgbClr val="FFC000"/>
              </a:buClr>
              <a:buSzTx/>
            </a:pPr>
            <a:r>
              <a:rPr lang="en-US" altLang="en-US" sz="2400" b="1" dirty="0">
                <a:latin typeface="Adobe Heiti Std R" panose="020B0400000000000000" pitchFamily="34" charset="-128"/>
                <a:ea typeface="Adobe Heiti Std R" panose="020B0400000000000000" pitchFamily="34" charset="-128"/>
              </a:rPr>
              <a:t> </a:t>
            </a:r>
            <a:r>
              <a:rPr lang="en-US" altLang="en-US" sz="2400" b="1" u="sng" dirty="0">
                <a:latin typeface="Adobe Heiti Std R" panose="020B0400000000000000" pitchFamily="34" charset="-128"/>
                <a:ea typeface="Adobe Heiti Std R" panose="020B0400000000000000" pitchFamily="34" charset="-128"/>
              </a:rPr>
              <a:t>www.fafsa.gov</a:t>
            </a:r>
            <a:r>
              <a:rPr lang="en-US" altLang="en-US" sz="2400" b="1" dirty="0">
                <a:solidFill>
                  <a:srgbClr val="0066FF"/>
                </a:solidFill>
                <a:latin typeface="Adobe Heiti Std R" panose="020B0400000000000000" pitchFamily="34" charset="-128"/>
                <a:ea typeface="Adobe Heiti Std R" panose="020B0400000000000000" pitchFamily="34" charset="-128"/>
              </a:rPr>
              <a:t> </a:t>
            </a:r>
            <a:endParaRPr lang="en-US" altLang="en-US" sz="2400" b="1" dirty="0">
              <a:solidFill>
                <a:srgbClr val="FF0000"/>
              </a:solidFill>
              <a:latin typeface="Adobe Heiti Std R" panose="020B0400000000000000" pitchFamily="34" charset="-128"/>
              <a:ea typeface="Adobe Heiti Std R" panose="020B0400000000000000" pitchFamily="34" charset="-128"/>
            </a:endParaRPr>
          </a:p>
          <a:p>
            <a:pPr lvl="2">
              <a:spcBef>
                <a:spcPct val="0"/>
              </a:spcBef>
              <a:buClr>
                <a:srgbClr val="00B0F0"/>
              </a:buClr>
              <a:buSzTx/>
              <a:buFont typeface="Wingdings" panose="05000000000000000000" pitchFamily="2" charset="2"/>
              <a:buChar char="ü"/>
            </a:pPr>
            <a:r>
              <a:rPr lang="en-US" altLang="en-US" sz="2400" b="1" i="1" dirty="0" smtClean="0">
                <a:latin typeface="Adobe Heiti Std R" panose="020B0400000000000000" pitchFamily="34" charset="-128"/>
                <a:ea typeface="Adobe Heiti Std R" panose="020B0400000000000000" pitchFamily="34" charset="-128"/>
              </a:rPr>
              <a:t>Sign FAFSA electronically</a:t>
            </a:r>
          </a:p>
          <a:p>
            <a:pPr lvl="2">
              <a:spcBef>
                <a:spcPct val="0"/>
              </a:spcBef>
              <a:buClr>
                <a:srgbClr val="00B0F0"/>
              </a:buClr>
              <a:buSzTx/>
              <a:buFont typeface="Wingdings" panose="05000000000000000000" pitchFamily="2" charset="2"/>
              <a:buChar char="ü"/>
            </a:pPr>
            <a:r>
              <a:rPr lang="en-US" altLang="en-US" sz="2400" b="1" i="1" dirty="0" smtClean="0">
                <a:latin typeface="Adobe Heiti Std R" panose="020B0400000000000000" pitchFamily="34" charset="-128"/>
                <a:ea typeface="Adobe Heiti Std R" panose="020B0400000000000000" pitchFamily="34" charset="-128"/>
              </a:rPr>
              <a:t>Used by students and parents throughout aid process</a:t>
            </a:r>
          </a:p>
          <a:p>
            <a:pPr lvl="2">
              <a:spcBef>
                <a:spcPct val="0"/>
              </a:spcBef>
              <a:buClr>
                <a:srgbClr val="00B0F0"/>
              </a:buClr>
              <a:buSzTx/>
              <a:buFont typeface="Wingdings" panose="05000000000000000000" pitchFamily="2" charset="2"/>
              <a:buChar char="ü"/>
            </a:pPr>
            <a:r>
              <a:rPr lang="en-US" altLang="en-US" sz="2400" b="1" i="1" dirty="0" smtClean="0">
                <a:latin typeface="Adobe Heiti Std R" panose="020B0400000000000000" pitchFamily="34" charset="-128"/>
                <a:ea typeface="Adobe Heiti Std R" panose="020B0400000000000000" pitchFamily="34" charset="-128"/>
              </a:rPr>
              <a:t>Only </a:t>
            </a:r>
            <a:r>
              <a:rPr lang="en-US" altLang="en-US" sz="2400" b="1" i="1" dirty="0">
                <a:latin typeface="Adobe Heiti Std R" panose="020B0400000000000000" pitchFamily="34" charset="-128"/>
                <a:ea typeface="Adobe Heiti Std R" panose="020B0400000000000000" pitchFamily="34" charset="-128"/>
              </a:rPr>
              <a:t>the owner should create an FSA ID</a:t>
            </a:r>
          </a:p>
          <a:p>
            <a:pPr marL="975360" lvl="1" indent="-609600">
              <a:buClr>
                <a:srgbClr val="A9080E"/>
              </a:buClr>
              <a:buSzPct val="60000"/>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836815"/>
          </a:xfrm>
        </p:spPr>
        <p:txBody>
          <a:bodyPr/>
          <a:lstStyle/>
          <a:p>
            <a:pPr algn="ctr"/>
            <a:r>
              <a:rPr lang="en-US" b="1" dirty="0">
                <a:latin typeface="Adobe Heiti Std R" panose="020B0400000000000000" pitchFamily="34" charset="-128"/>
                <a:ea typeface="Adobe Heiti Std R" panose="020B0400000000000000" pitchFamily="34" charset="-128"/>
              </a:rPr>
              <a:t>Topics	</a:t>
            </a:r>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r>
              <a:rPr lang="en-US" sz="3200" b="1" dirty="0">
                <a:solidFill>
                  <a:srgbClr val="FFFF00"/>
                </a:solidFill>
                <a:latin typeface="Adobe Heiti Std R" panose="020B0400000000000000" pitchFamily="34" charset="-128"/>
                <a:ea typeface="Adobe Heiti Std R" panose="020B0400000000000000" pitchFamily="34" charset="-128"/>
                <a:cs typeface="Tahoma" pitchFamily="34" charset="0"/>
              </a:rPr>
              <a:t>College Costs</a:t>
            </a:r>
          </a:p>
          <a:p>
            <a:pPr lvl="1"/>
            <a:r>
              <a:rPr lang="en-US" sz="3200" b="1" dirty="0">
                <a:solidFill>
                  <a:srgbClr val="FFFF00"/>
                </a:solidFill>
                <a:latin typeface="Adobe Heiti Std R" panose="020B0400000000000000" pitchFamily="34" charset="-128"/>
                <a:ea typeface="Adobe Heiti Std R" panose="020B0400000000000000" pitchFamily="34" charset="-128"/>
                <a:cs typeface="Tahoma" pitchFamily="34" charset="0"/>
              </a:rPr>
              <a:t>Sticker Price versus Net Price</a:t>
            </a:r>
          </a:p>
          <a:p>
            <a:r>
              <a:rPr lang="en-US" sz="3200" b="1" dirty="0">
                <a:solidFill>
                  <a:srgbClr val="FFFF00"/>
                </a:solidFill>
                <a:latin typeface="Adobe Heiti Std R" panose="020B0400000000000000" pitchFamily="34" charset="-128"/>
                <a:ea typeface="Adobe Heiti Std R" panose="020B0400000000000000" pitchFamily="34" charset="-128"/>
                <a:cs typeface="Tahoma" pitchFamily="34" charset="0"/>
              </a:rPr>
              <a:t>What is Financial Aid?</a:t>
            </a:r>
          </a:p>
          <a:p>
            <a:pPr lvl="1"/>
            <a:r>
              <a:rPr lang="en-US" sz="3200" dirty="0">
                <a:solidFill>
                  <a:srgbClr val="FFFF00"/>
                </a:solidFill>
                <a:latin typeface="Adobe Heiti Std R" panose="020B0400000000000000" pitchFamily="34" charset="-128"/>
                <a:ea typeface="Adobe Heiti Std R" panose="020B0400000000000000" pitchFamily="34" charset="-128"/>
                <a:cs typeface="Tahoma" pitchFamily="34" charset="0"/>
              </a:rPr>
              <a:t>Sources; Types</a:t>
            </a:r>
          </a:p>
          <a:p>
            <a:r>
              <a:rPr lang="en-US" sz="3200" b="1" dirty="0">
                <a:solidFill>
                  <a:srgbClr val="FFFF00"/>
                </a:solidFill>
                <a:latin typeface="Adobe Heiti Std R" panose="020B0400000000000000" pitchFamily="34" charset="-128"/>
                <a:ea typeface="Adobe Heiti Std R" panose="020B0400000000000000" pitchFamily="34" charset="-128"/>
                <a:cs typeface="Tahoma" pitchFamily="34" charset="0"/>
              </a:rPr>
              <a:t>How Do I Apply?  When Do I </a:t>
            </a:r>
            <a:r>
              <a:rPr lang="en-US" sz="3200" b="1" dirty="0" smtClean="0">
                <a:solidFill>
                  <a:srgbClr val="FFFF00"/>
                </a:solidFill>
                <a:latin typeface="Adobe Heiti Std R" panose="020B0400000000000000" pitchFamily="34" charset="-128"/>
                <a:ea typeface="Adobe Heiti Std R" panose="020B0400000000000000" pitchFamily="34" charset="-128"/>
                <a:cs typeface="Tahoma" pitchFamily="34" charset="0"/>
              </a:rPr>
              <a:t>Apply</a:t>
            </a:r>
          </a:p>
          <a:p>
            <a:pPr lvl="1"/>
            <a:r>
              <a:rPr lang="en-US" sz="3000" b="1" dirty="0">
                <a:solidFill>
                  <a:srgbClr val="FFFF00"/>
                </a:solidFill>
                <a:latin typeface="Adobe Heiti Std R" panose="020B0400000000000000" pitchFamily="34" charset="-128"/>
                <a:ea typeface="Adobe Heiti Std R" panose="020B0400000000000000" pitchFamily="34" charset="-128"/>
                <a:cs typeface="Tahoma" pitchFamily="34" charset="0"/>
              </a:rPr>
              <a:t>Free Application Federal Student Aid (FAFSA)</a:t>
            </a:r>
          </a:p>
          <a:p>
            <a:pPr lvl="1"/>
            <a:r>
              <a:rPr lang="en-US" sz="3000" b="1" dirty="0">
                <a:solidFill>
                  <a:srgbClr val="FFFF00"/>
                </a:solidFill>
                <a:latin typeface="Adobe Heiti Std R" panose="020B0400000000000000" pitchFamily="34" charset="-128"/>
                <a:ea typeface="Adobe Heiti Std R" panose="020B0400000000000000" pitchFamily="34" charset="-128"/>
                <a:cs typeface="Tahoma" pitchFamily="34" charset="0"/>
              </a:rPr>
              <a:t>NYS TAP </a:t>
            </a:r>
            <a:r>
              <a:rPr lang="en-US" sz="3000" b="1" dirty="0" smtClean="0">
                <a:solidFill>
                  <a:srgbClr val="FFFF00"/>
                </a:solidFill>
                <a:latin typeface="Adobe Heiti Std R" panose="020B0400000000000000" pitchFamily="34" charset="-128"/>
                <a:ea typeface="Adobe Heiti Std R" panose="020B0400000000000000" pitchFamily="34" charset="-128"/>
                <a:cs typeface="Tahoma" pitchFamily="34" charset="0"/>
              </a:rPr>
              <a:t>Application</a:t>
            </a:r>
          </a:p>
          <a:p>
            <a:pPr lvl="1"/>
            <a:r>
              <a:rPr lang="en-US" sz="3000" b="1" dirty="0" smtClean="0">
                <a:solidFill>
                  <a:srgbClr val="FFFF00"/>
                </a:solidFill>
                <a:latin typeface="Adobe Heiti Std R" panose="020B0400000000000000" pitchFamily="34" charset="-128"/>
                <a:ea typeface="Adobe Heiti Std R" panose="020B0400000000000000" pitchFamily="34" charset="-128"/>
                <a:cs typeface="Tahoma" pitchFamily="34" charset="0"/>
              </a:rPr>
              <a:t>Excelsior</a:t>
            </a:r>
            <a:endParaRPr lang="en-US" sz="3000" b="1" dirty="0">
              <a:solidFill>
                <a:srgbClr val="FFFF00"/>
              </a:solidFill>
              <a:latin typeface="Adobe Heiti Std R" panose="020B0400000000000000" pitchFamily="34" charset="-128"/>
              <a:ea typeface="Adobe Heiti Std R" panose="020B0400000000000000" pitchFamily="34" charset="-128"/>
              <a:cs typeface="Tahoma" pitchFamily="34" charset="0"/>
            </a:endParaRPr>
          </a:p>
          <a:p>
            <a:pPr lvl="1"/>
            <a:r>
              <a:rPr lang="en-US" sz="3000" b="1" dirty="0">
                <a:solidFill>
                  <a:srgbClr val="FFFF00"/>
                </a:solidFill>
                <a:latin typeface="Adobe Heiti Std R" panose="020B0400000000000000" pitchFamily="34" charset="-128"/>
                <a:ea typeface="Adobe Heiti Std R" panose="020B0400000000000000" pitchFamily="34" charset="-128"/>
                <a:cs typeface="Tahoma" pitchFamily="34" charset="0"/>
              </a:rPr>
              <a:t>Others – depends on </a:t>
            </a:r>
            <a:r>
              <a:rPr lang="en-US" sz="3000" b="1" dirty="0" smtClean="0">
                <a:solidFill>
                  <a:srgbClr val="FFFF00"/>
                </a:solidFill>
                <a:latin typeface="Adobe Heiti Std R" panose="020B0400000000000000" pitchFamily="34" charset="-128"/>
                <a:ea typeface="Adobe Heiti Std R" panose="020B0400000000000000" pitchFamily="34" charset="-128"/>
                <a:cs typeface="Tahoma" pitchFamily="34" charset="0"/>
              </a:rPr>
              <a:t>school</a:t>
            </a:r>
            <a:endParaRPr lang="en-US" sz="3000" b="1" dirty="0">
              <a:solidFill>
                <a:srgbClr val="FFFF00"/>
              </a:solidFill>
              <a:latin typeface="Adobe Heiti Std R" panose="020B0400000000000000" pitchFamily="34" charset="-128"/>
              <a:ea typeface="Adobe Heiti Std R" panose="020B0400000000000000" pitchFamily="34" charset="-128"/>
              <a:cs typeface="Tahoma" pitchFamily="34" charset="0"/>
            </a:endParaRPr>
          </a:p>
          <a:p>
            <a:r>
              <a:rPr lang="en-US" sz="3200" b="1" dirty="0">
                <a:solidFill>
                  <a:srgbClr val="FFFF00"/>
                </a:solidFill>
                <a:latin typeface="Adobe Heiti Std R" panose="020B0400000000000000" pitchFamily="34" charset="-128"/>
                <a:ea typeface="Adobe Heiti Std R" panose="020B0400000000000000" pitchFamily="34" charset="-128"/>
                <a:cs typeface="Tahoma" pitchFamily="34" charset="0"/>
              </a:rPr>
              <a:t>Strategies/Tools</a:t>
            </a:r>
          </a:p>
          <a:p>
            <a:pPr marL="34290" indent="0">
              <a:buNone/>
            </a:pP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257800" cy="838200"/>
          </a:xfrm>
        </p:spPr>
        <p:txBody>
          <a:bodyPr>
            <a:normAutofit fontScale="90000"/>
          </a:bodyPr>
          <a:lstStyle/>
          <a:p>
            <a:pPr algn="ctr"/>
            <a:r>
              <a:rPr lang="en-US" sz="4000" b="1" dirty="0" smtClean="0">
                <a:solidFill>
                  <a:schemeClr val="tx1"/>
                </a:solidFill>
              </a:rPr>
              <a:t> 1. </a:t>
            </a:r>
            <a:r>
              <a:rPr lang="en-US" sz="4000" b="1" dirty="0" smtClean="0"/>
              <a:t>Federal Student Aid ID</a:t>
            </a:r>
            <a:endParaRPr lang="en-US" sz="4000" b="1"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73088" y="990601"/>
            <a:ext cx="8418512" cy="5562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altLang="en-US" b="1" dirty="0">
                <a:solidFill>
                  <a:schemeClr val="tx1"/>
                </a:solidFill>
                <a:latin typeface="Adobe Heiti Std R" panose="020B0400000000000000" pitchFamily="34" charset="-128"/>
                <a:ea typeface="Adobe Heiti Std R" panose="020B0400000000000000" pitchFamily="34" charset="-128"/>
              </a:rPr>
              <a:t>2. </a:t>
            </a:r>
            <a:r>
              <a:rPr lang="en-US" altLang="en-US" b="1" dirty="0">
                <a:latin typeface="Adobe Heiti Std R" panose="020B0400000000000000" pitchFamily="34" charset="-128"/>
                <a:ea typeface="Adobe Heiti Std R" panose="020B0400000000000000" pitchFamily="34" charset="-128"/>
              </a:rPr>
              <a:t>Collect Information</a:t>
            </a:r>
            <a:r>
              <a:rPr lang="en-US" altLang="en-US" b="1" dirty="0">
                <a:solidFill>
                  <a:srgbClr val="339933"/>
                </a:solidFill>
              </a:rPr>
              <a:t/>
            </a:r>
            <a:br>
              <a:rPr lang="en-US" altLang="en-US" b="1" dirty="0">
                <a:solidFill>
                  <a:srgbClr val="339933"/>
                </a:solidFill>
              </a:rPr>
            </a:br>
            <a:endParaRPr lang="en-US" dirty="0"/>
          </a:p>
        </p:txBody>
      </p:sp>
      <p:sp>
        <p:nvSpPr>
          <p:cNvPr id="8" name="Rectangle 11"/>
          <p:cNvSpPr>
            <a:spLocks noGrp="1" noChangeArrowheads="1"/>
          </p:cNvSpPr>
          <p:nvPr>
            <p:ph idx="1"/>
          </p:nvPr>
        </p:nvSpPr>
        <p:spPr bwMode="auto">
          <a:xfrm>
            <a:off x="857251" y="2057400"/>
            <a:ext cx="7905749" cy="4487382"/>
          </a:xfrm>
          <a:prstGeom prst="rect">
            <a:avLst/>
          </a:prstGeom>
          <a:noFill/>
          <a:ln w="9525">
            <a:noFill/>
            <a:miter lim="800000"/>
            <a:headEnd/>
            <a:tailEnd/>
          </a:ln>
        </p:spPr>
        <p:txBody>
          <a:bodyPr wrap="square">
            <a:spAutoFit/>
          </a:bodyPr>
          <a:lstStyle/>
          <a:p>
            <a:pPr marL="514350" indent="-514350">
              <a:spcBef>
                <a:spcPct val="10000"/>
              </a:spcBef>
              <a:buClr>
                <a:srgbClr val="FFC000"/>
              </a:buClr>
              <a:buFont typeface="Wingdings" pitchFamily="2" charset="2"/>
              <a:buChar char="§"/>
              <a:defRPr/>
            </a:pPr>
            <a:r>
              <a:rPr lang="en-US" sz="2400" i="0" dirty="0">
                <a:latin typeface="Calibri" pitchFamily="34" charset="0"/>
              </a:rPr>
              <a:t>Student and parents’ </a:t>
            </a:r>
            <a:r>
              <a:rPr lang="en-US" altLang="ja-JP" sz="2400" i="0" dirty="0">
                <a:latin typeface="Calibri" pitchFamily="34" charset="0"/>
              </a:rPr>
              <a:t>SSN and DOB </a:t>
            </a:r>
          </a:p>
          <a:p>
            <a:pPr marL="457200" indent="-457200">
              <a:spcBef>
                <a:spcPct val="10000"/>
              </a:spcBef>
              <a:buClr>
                <a:srgbClr val="FFC000"/>
              </a:buClr>
              <a:buFont typeface="Wingdings" pitchFamily="2" charset="2"/>
              <a:buChar char="§"/>
              <a:defRPr/>
            </a:pPr>
            <a:r>
              <a:rPr lang="en-US" sz="2400" i="0" dirty="0">
                <a:latin typeface="Calibri" pitchFamily="34" charset="0"/>
              </a:rPr>
              <a:t> Parents’ </a:t>
            </a:r>
            <a:r>
              <a:rPr lang="en-US" altLang="ja-JP" sz="2400" i="0" dirty="0">
                <a:latin typeface="Calibri" pitchFamily="34" charset="0"/>
              </a:rPr>
              <a:t>marital status</a:t>
            </a:r>
          </a:p>
          <a:p>
            <a:pPr marL="457200" indent="-457200">
              <a:spcBef>
                <a:spcPct val="10000"/>
              </a:spcBef>
              <a:buClr>
                <a:srgbClr val="FFC000"/>
              </a:buClr>
              <a:buFont typeface="Wingdings" pitchFamily="2" charset="2"/>
              <a:buChar char="§"/>
              <a:defRPr/>
            </a:pPr>
            <a:r>
              <a:rPr lang="en-US" sz="2400" i="0" dirty="0">
                <a:latin typeface="Calibri" pitchFamily="34" charset="0"/>
              </a:rPr>
              <a:t> FSA ID for student and parent</a:t>
            </a:r>
          </a:p>
          <a:p>
            <a:pPr marL="457200" indent="-457200">
              <a:spcBef>
                <a:spcPct val="10000"/>
              </a:spcBef>
              <a:buClr>
                <a:srgbClr val="FFC000"/>
              </a:buClr>
              <a:buFont typeface="Wingdings" pitchFamily="2" charset="2"/>
              <a:buChar char="§"/>
              <a:defRPr/>
            </a:pPr>
            <a:r>
              <a:rPr lang="en-US" sz="2400" i="0" dirty="0">
                <a:latin typeface="Calibri" pitchFamily="34" charset="0"/>
              </a:rPr>
              <a:t> W-2s for student and parents</a:t>
            </a:r>
          </a:p>
          <a:p>
            <a:pPr marL="457200" indent="-457200">
              <a:spcBef>
                <a:spcPct val="10000"/>
              </a:spcBef>
              <a:buClr>
                <a:srgbClr val="FFC000"/>
              </a:buClr>
              <a:buFont typeface="Wingdings" pitchFamily="2" charset="2"/>
              <a:buChar char="§"/>
              <a:defRPr/>
            </a:pPr>
            <a:r>
              <a:rPr lang="en-US" sz="2400" i="0" dirty="0">
                <a:latin typeface="Calibri" pitchFamily="34" charset="0"/>
              </a:rPr>
              <a:t> Records of untaxed income for student and parents  </a:t>
            </a:r>
          </a:p>
          <a:p>
            <a:pPr marL="342900" indent="-342900">
              <a:spcBef>
                <a:spcPct val="10000"/>
              </a:spcBef>
              <a:buClr>
                <a:srgbClr val="FFC000"/>
              </a:buClr>
              <a:buFont typeface="Wingdings" panose="05000000000000000000" pitchFamily="2" charset="2"/>
              <a:buChar char="§"/>
              <a:defRPr/>
            </a:pPr>
            <a:r>
              <a:rPr lang="en-US" sz="2400" i="0" dirty="0">
                <a:latin typeface="Calibri" pitchFamily="34" charset="0"/>
              </a:rPr>
              <a:t>   Bank accounts, stock, real estate and business record for</a:t>
            </a:r>
          </a:p>
          <a:p>
            <a:pPr marL="693738" indent="-693738">
              <a:spcBef>
                <a:spcPct val="10000"/>
              </a:spcBef>
              <a:buClr>
                <a:srgbClr val="FFC000"/>
              </a:buClr>
              <a:defRPr/>
            </a:pPr>
            <a:r>
              <a:rPr lang="en-US" sz="2400" i="0" dirty="0">
                <a:latin typeface="Calibri" pitchFamily="34" charset="0"/>
              </a:rPr>
              <a:t>        student and parents</a:t>
            </a:r>
          </a:p>
          <a:p>
            <a:pPr marL="457200" indent="-457200">
              <a:spcBef>
                <a:spcPct val="10000"/>
              </a:spcBef>
              <a:buClr>
                <a:srgbClr val="FFC000"/>
              </a:buClr>
              <a:buFont typeface="Wingdings" pitchFamily="2" charset="2"/>
              <a:buChar char="§"/>
              <a:defRPr/>
            </a:pPr>
            <a:r>
              <a:rPr lang="en-US" sz="2400" i="0" dirty="0">
                <a:latin typeface="Calibri" pitchFamily="34" charset="0"/>
              </a:rPr>
              <a:t> Student’</a:t>
            </a:r>
            <a:r>
              <a:rPr lang="en-US" altLang="ja-JP" sz="2400" i="0" dirty="0">
                <a:latin typeface="Calibri" pitchFamily="34" charset="0"/>
              </a:rPr>
              <a:t>s driver’s license number</a:t>
            </a:r>
          </a:p>
          <a:p>
            <a:pPr marL="457200" indent="-457200">
              <a:spcBef>
                <a:spcPct val="10000"/>
              </a:spcBef>
              <a:buClr>
                <a:srgbClr val="FFC000"/>
              </a:buClr>
              <a:buFont typeface="Wingdings" pitchFamily="2" charset="2"/>
              <a:buChar char="§"/>
              <a:defRPr/>
            </a:pPr>
            <a:r>
              <a:rPr lang="en-US" sz="2400" i="0" dirty="0">
                <a:latin typeface="Calibri" pitchFamily="34" charset="0"/>
              </a:rPr>
              <a:t> Student’</a:t>
            </a:r>
            <a:r>
              <a:rPr lang="en-US" altLang="ja-JP" sz="2400" i="0" dirty="0">
                <a:latin typeface="Calibri" pitchFamily="34" charset="0"/>
              </a:rPr>
              <a:t>s alien registration number (non-U.S citizens)</a:t>
            </a:r>
          </a:p>
          <a:p>
            <a:pPr marL="457200" indent="-457200">
              <a:spcBef>
                <a:spcPct val="10000"/>
              </a:spcBef>
              <a:buClr>
                <a:srgbClr val="CC9900"/>
              </a:buClr>
              <a:buFont typeface="Wingdings" pitchFamily="2" charset="2"/>
              <a:buChar char="§"/>
              <a:defRPr/>
            </a:pPr>
            <a:endParaRPr lang="en-US" sz="2400" i="0" dirty="0">
              <a:latin typeface="Calibri" pitchFamily="34" charset="0"/>
            </a:endParaRPr>
          </a:p>
        </p:txBody>
      </p:sp>
    </p:spTree>
    <p:extLst>
      <p:ext uri="{BB962C8B-B14F-4D97-AF65-F5344CB8AC3E}">
        <p14:creationId xmlns:p14="http://schemas.microsoft.com/office/powerpoint/2010/main" val="239692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dobe Heiti Std R" panose="020B0400000000000000" pitchFamily="34" charset="-128"/>
                <a:ea typeface="Adobe Heiti Std R" panose="020B0400000000000000" pitchFamily="34" charset="-128"/>
              </a:rPr>
              <a:t>How To Apply</a:t>
            </a:r>
          </a:p>
        </p:txBody>
      </p:sp>
      <p:sp>
        <p:nvSpPr>
          <p:cNvPr id="3" name="Content Placeholder 2"/>
          <p:cNvSpPr>
            <a:spLocks noGrp="1"/>
          </p:cNvSpPr>
          <p:nvPr>
            <p:ph idx="1"/>
          </p:nvPr>
        </p:nvSpPr>
        <p:spPr>
          <a:xfrm>
            <a:off x="457200" y="2438400"/>
            <a:ext cx="8229600" cy="3886200"/>
          </a:xfrm>
        </p:spPr>
        <p:txBody>
          <a:bodyPr>
            <a:normAutofit/>
          </a:bodyPr>
          <a:lstStyle/>
          <a:p>
            <a:pPr marL="609600" indent="-609600">
              <a:buClr>
                <a:srgbClr val="A9080E"/>
              </a:buClr>
              <a:buSzPct val="60000"/>
              <a:buNone/>
              <a:defRPr/>
            </a:pPr>
            <a:r>
              <a:rPr lang="en-US" sz="2400" b="1" dirty="0" smtClean="0">
                <a:solidFill>
                  <a:schemeClr val="tx1"/>
                </a:solidFill>
                <a:latin typeface="+mj-lt"/>
              </a:rPr>
              <a:t>3. </a:t>
            </a:r>
            <a:r>
              <a:rPr lang="en-US" sz="2400" b="1" dirty="0">
                <a:latin typeface="Adobe Heiti Std R" panose="020B0400000000000000" pitchFamily="34" charset="-128"/>
                <a:ea typeface="Adobe Heiti Std R" panose="020B0400000000000000" pitchFamily="34" charset="-128"/>
              </a:rPr>
              <a:t>Complete FAFSA online: </a:t>
            </a:r>
            <a:r>
              <a:rPr lang="en-US" sz="2400" b="1" dirty="0" smtClean="0">
                <a:latin typeface="Adobe Heiti Std R" panose="020B0400000000000000" pitchFamily="34" charset="-128"/>
                <a:ea typeface="Adobe Heiti Std R" panose="020B0400000000000000" pitchFamily="34" charset="-128"/>
                <a:hlinkClick r:id="rId3"/>
              </a:rPr>
              <a:t>www.fafsa.ed.gov</a:t>
            </a:r>
            <a:r>
              <a:rPr lang="en-US" sz="2400" dirty="0" smtClean="0">
                <a:latin typeface="Adobe Heiti Std R" panose="020B0400000000000000" pitchFamily="34" charset="-128"/>
                <a:ea typeface="Adobe Heiti Std R" panose="020B0400000000000000" pitchFamily="34" charset="-128"/>
              </a:rPr>
              <a:t>.</a:t>
            </a:r>
          </a:p>
          <a:p>
            <a:pPr marL="1181100" lvl="2" indent="-609600">
              <a:buClr>
                <a:srgbClr val="A9080E"/>
              </a:buClr>
              <a:buSzPct val="60000"/>
              <a:defRPr/>
            </a:pPr>
            <a:r>
              <a:rPr lang="en-US" sz="2200" dirty="0" smtClean="0">
                <a:latin typeface="Adobe Heiti Std R" panose="020B0400000000000000" pitchFamily="34" charset="-128"/>
                <a:ea typeface="Adobe Heiti Std R" panose="020B0400000000000000" pitchFamily="34" charset="-128"/>
              </a:rPr>
              <a:t>For 2018-19, after October 1, 2017.</a:t>
            </a:r>
            <a:endParaRPr lang="en-US" sz="2200" dirty="0">
              <a:latin typeface="Adobe Heiti Std R" panose="020B0400000000000000" pitchFamily="34" charset="-128"/>
              <a:ea typeface="Adobe Heiti Std R" panose="020B0400000000000000" pitchFamily="34" charset="-128"/>
            </a:endParaRPr>
          </a:p>
          <a:p>
            <a:pPr marL="975360" lvl="1" indent="-609600">
              <a:buClr>
                <a:srgbClr val="A9080E"/>
              </a:buClr>
              <a:buSzPct val="60000"/>
              <a:defRPr/>
            </a:pPr>
            <a:r>
              <a:rPr lang="en-US" sz="2400" dirty="0">
                <a:latin typeface="Adobe Heiti Std R" panose="020B0400000000000000" pitchFamily="34" charset="-128"/>
                <a:ea typeface="Adobe Heiti Std R" panose="020B0400000000000000" pitchFamily="34" charset="-128"/>
              </a:rPr>
              <a:t>Must re-apply each academic year</a:t>
            </a:r>
            <a:r>
              <a:rPr lang="en-US" sz="2400" dirty="0" smtClean="0">
                <a:latin typeface="Adobe Heiti Std R" panose="020B0400000000000000" pitchFamily="34" charset="-128"/>
                <a:ea typeface="Adobe Heiti Std R" panose="020B0400000000000000" pitchFamily="34" charset="-128"/>
              </a:rPr>
              <a:t>.</a:t>
            </a:r>
            <a:endParaRPr lang="en-US" sz="2400" dirty="0">
              <a:latin typeface="Adobe Heiti Std R" panose="020B0400000000000000" pitchFamily="34" charset="-128"/>
              <a:ea typeface="Adobe Heiti Std R" panose="020B0400000000000000" pitchFamily="34" charset="-128"/>
            </a:endParaRPr>
          </a:p>
          <a:p>
            <a:pPr marL="975360" lvl="1" indent="-609600">
              <a:buClr>
                <a:srgbClr val="A9080E"/>
              </a:buClr>
              <a:buSzPct val="60000"/>
              <a:defRPr/>
            </a:pPr>
            <a:r>
              <a:rPr lang="en-US" sz="2400" dirty="0">
                <a:latin typeface="Adobe Heiti Std R" panose="020B0400000000000000" pitchFamily="34" charset="-128"/>
                <a:ea typeface="Adobe Heiti Std R" panose="020B0400000000000000" pitchFamily="34" charset="-128"/>
              </a:rPr>
              <a:t>FAFSA asks questions on student and parent income; assets; family size; number in college</a:t>
            </a:r>
          </a:p>
          <a:p>
            <a:pPr marL="975360" lvl="1" indent="-609600">
              <a:buClr>
                <a:srgbClr val="A9080E"/>
              </a:buClr>
              <a:buSzPct val="60000"/>
              <a:defRPr/>
            </a:pPr>
            <a:r>
              <a:rPr lang="en-US" sz="2400" dirty="0">
                <a:latin typeface="Adobe Heiti Std R" panose="020B0400000000000000" pitchFamily="34" charset="-128"/>
                <a:ea typeface="Adobe Heiti Std R" panose="020B0400000000000000" pitchFamily="34" charset="-128"/>
              </a:rPr>
              <a:t>Determines </a:t>
            </a:r>
            <a:r>
              <a:rPr lang="en-US" sz="3200" b="1" dirty="0">
                <a:latin typeface="Adobe Heiti Std R" panose="020B0400000000000000" pitchFamily="34" charset="-128"/>
                <a:ea typeface="Adobe Heiti Std R" panose="020B0400000000000000" pitchFamily="34" charset="-128"/>
              </a:rPr>
              <a:t>EFC</a:t>
            </a:r>
            <a:r>
              <a:rPr lang="en-US" sz="2400" dirty="0">
                <a:latin typeface="Adobe Heiti Std R" panose="020B0400000000000000" pitchFamily="34" charset="-128"/>
                <a:ea typeface="Adobe Heiti Std R" panose="020B0400000000000000" pitchFamily="34" charset="-128"/>
              </a:rPr>
              <a:t> to determine Financial Need</a:t>
            </a:r>
          </a:p>
          <a:p>
            <a:pPr marL="609600" indent="-609600">
              <a:buClr>
                <a:srgbClr val="A9080E"/>
              </a:buClr>
              <a:buSzPct val="60000"/>
              <a:buFontTx/>
              <a:buAutoNum type="arabicPeriod"/>
              <a:defRPr/>
            </a:pPr>
            <a:endParaRPr lang="en-US" b="1" dirty="0">
              <a:solidFill>
                <a:schemeClr val="accent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838200"/>
          </a:xfrm>
        </p:spPr>
        <p:txBody>
          <a:bodyPr>
            <a:normAutofit fontScale="90000"/>
          </a:bodyPr>
          <a:lstStyle/>
          <a:p>
            <a:r>
              <a:rPr lang="en-US" altLang="en-US" b="1" dirty="0">
                <a:solidFill>
                  <a:schemeClr val="tx1"/>
                </a:solidFill>
              </a:rPr>
              <a:t>3</a:t>
            </a:r>
            <a:r>
              <a:rPr lang="en-US" altLang="en-US" b="1" dirty="0">
                <a:solidFill>
                  <a:schemeClr val="tx1"/>
                </a:solidFill>
                <a:latin typeface="Adobe Heiti Std R" panose="020B0400000000000000" pitchFamily="34" charset="-128"/>
                <a:ea typeface="Adobe Heiti Std R" panose="020B0400000000000000" pitchFamily="34" charset="-128"/>
              </a:rPr>
              <a:t>. </a:t>
            </a:r>
            <a:r>
              <a:rPr lang="en-US" altLang="en-US" b="1" dirty="0">
                <a:latin typeface="Adobe Heiti Std R" panose="020B0400000000000000" pitchFamily="34" charset="-128"/>
                <a:ea typeface="Adobe Heiti Std R" panose="020B0400000000000000" pitchFamily="34" charset="-128"/>
              </a:rPr>
              <a:t>Complete FAFSA </a:t>
            </a:r>
            <a:r>
              <a:rPr lang="en-US" altLang="en-US" b="1" dirty="0" smtClean="0">
                <a:latin typeface="Adobe Heiti Std R" panose="020B0400000000000000" pitchFamily="34" charset="-128"/>
                <a:ea typeface="Adobe Heiti Std R" panose="020B0400000000000000" pitchFamily="34" charset="-128"/>
              </a:rPr>
              <a:t> </a:t>
            </a:r>
            <a:r>
              <a:rPr lang="en-US" altLang="en-US" b="1" dirty="0" smtClean="0"/>
              <a:t>www.fafsa.ed.gov</a:t>
            </a:r>
            <a:r>
              <a:rPr lang="en-US" altLang="en-US" dirty="0">
                <a:solidFill>
                  <a:srgbClr val="339933"/>
                </a:solidFill>
              </a:rPr>
              <a:t/>
            </a:r>
            <a:br>
              <a:rPr lang="en-US" altLang="en-US" dirty="0">
                <a:solidFill>
                  <a:srgbClr val="339933"/>
                </a:solidFill>
              </a:rPr>
            </a:b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69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2016-2017 FOTW “Login” page.&#10;&#10;The Login Page was revised in May 2015 to include an option to log in using the student’s FSA ID or his/her PII informa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1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1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381000"/>
            <a:ext cx="13716000" cy="8191500"/>
          </a:xfrm>
          <a:prstGeom prst="rect">
            <a:avLst/>
          </a:prstGeom>
        </p:spPr>
      </p:pic>
    </p:spTree>
    <p:extLst>
      <p:ext uri="{BB962C8B-B14F-4D97-AF65-F5344CB8AC3E}">
        <p14:creationId xmlns:p14="http://schemas.microsoft.com/office/powerpoint/2010/main" val="1505627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52400"/>
            <a:ext cx="7406640" cy="1295400"/>
          </a:xfrm>
        </p:spPr>
        <p:txBody>
          <a:bodyPr>
            <a:normAutofit fontScale="90000"/>
          </a:bodyPr>
          <a:lstStyle/>
          <a:p>
            <a:r>
              <a:rPr lang="en-US" altLang="en-US" b="1" dirty="0">
                <a:latin typeface="Adobe Heiti Std R" panose="020B0400000000000000" pitchFamily="34" charset="-128"/>
                <a:ea typeface="Adobe Heiti Std R" panose="020B0400000000000000" pitchFamily="34" charset="-128"/>
              </a:rPr>
              <a:t>Seven Steps for Filing the FAFSA</a:t>
            </a:r>
            <a:r>
              <a:rPr lang="en-US" altLang="en-US" b="1" dirty="0"/>
              <a:t/>
            </a:r>
            <a:br>
              <a:rPr lang="en-US" altLang="en-US" b="1" dirty="0"/>
            </a:br>
            <a:endParaRPr lang="en-US" dirty="0"/>
          </a:p>
        </p:txBody>
      </p:sp>
      <p:sp>
        <p:nvSpPr>
          <p:cNvPr id="3" name="Content Placeholder 2"/>
          <p:cNvSpPr>
            <a:spLocks noGrp="1"/>
          </p:cNvSpPr>
          <p:nvPr>
            <p:ph idx="1"/>
          </p:nvPr>
        </p:nvSpPr>
        <p:spPr>
          <a:xfrm>
            <a:off x="857251" y="1447800"/>
            <a:ext cx="7404653" cy="4648200"/>
          </a:xfrm>
        </p:spPr>
        <p:txBody>
          <a:bodyPr>
            <a:normAutofit fontScale="92500"/>
          </a:bodyPr>
          <a:lstStyle/>
          <a:p>
            <a:pPr>
              <a:spcBef>
                <a:spcPct val="0"/>
              </a:spcBef>
              <a:buClr>
                <a:srgbClr val="E16911"/>
              </a:buClr>
              <a:buSzTx/>
              <a:buFontTx/>
              <a:buNone/>
            </a:pPr>
            <a:r>
              <a:rPr lang="en-US" altLang="en-US" sz="2800" b="1" dirty="0"/>
              <a:t>Step One:  Student Demographics</a:t>
            </a:r>
          </a:p>
          <a:p>
            <a:pPr lvl="1">
              <a:spcBef>
                <a:spcPct val="0"/>
              </a:spcBef>
              <a:buClr>
                <a:srgbClr val="FFC000"/>
              </a:buClr>
              <a:buSzTx/>
            </a:pPr>
            <a:r>
              <a:rPr lang="en-US" altLang="en-US" sz="2800" dirty="0">
                <a:ea typeface="MS PGothic" panose="020B0600070205080204" pitchFamily="34" charset="-128"/>
              </a:rPr>
              <a:t> </a:t>
            </a:r>
            <a:r>
              <a:rPr lang="en-US" altLang="en-US" sz="2800" b="1" dirty="0">
                <a:ea typeface="MS PGothic" panose="020B0600070205080204" pitchFamily="34" charset="-128"/>
              </a:rPr>
              <a:t>Name, social security number, birth date</a:t>
            </a:r>
          </a:p>
          <a:p>
            <a:pPr lvl="1">
              <a:spcBef>
                <a:spcPct val="0"/>
              </a:spcBef>
              <a:buClr>
                <a:srgbClr val="FFC000"/>
              </a:buClr>
              <a:buSzTx/>
            </a:pPr>
            <a:r>
              <a:rPr lang="en-US" altLang="en-US" sz="2800" b="1" dirty="0">
                <a:ea typeface="MS PGothic" panose="020B0600070205080204" pitchFamily="34" charset="-128"/>
              </a:rPr>
              <a:t> Provide an email address</a:t>
            </a:r>
          </a:p>
          <a:p>
            <a:pPr lvl="1">
              <a:spcBef>
                <a:spcPct val="0"/>
              </a:spcBef>
              <a:buClr>
                <a:srgbClr val="FFC000"/>
              </a:buClr>
              <a:buSzTx/>
            </a:pPr>
            <a:r>
              <a:rPr lang="en-US" altLang="en-US" sz="2800" b="1" dirty="0">
                <a:ea typeface="MS PGothic" panose="020B0600070205080204" pitchFamily="34" charset="-128"/>
              </a:rPr>
              <a:t> Indicate gender</a:t>
            </a:r>
          </a:p>
          <a:p>
            <a:pPr lvl="1">
              <a:spcBef>
                <a:spcPct val="0"/>
              </a:spcBef>
              <a:buClr>
                <a:srgbClr val="FFC000"/>
              </a:buClr>
              <a:buSzTx/>
            </a:pPr>
            <a:r>
              <a:rPr lang="en-US" altLang="en-US" sz="2800" b="1" dirty="0">
                <a:ea typeface="MS PGothic" panose="020B0600070205080204" pitchFamily="34" charset="-128"/>
              </a:rPr>
              <a:t> Males have the opportunity to enroll in </a:t>
            </a:r>
          </a:p>
          <a:p>
            <a:pPr lvl="1">
              <a:spcBef>
                <a:spcPct val="0"/>
              </a:spcBef>
              <a:buClr>
                <a:srgbClr val="FFC000"/>
              </a:buClr>
              <a:buSzTx/>
              <a:buFont typeface="Wingdings" panose="05000000000000000000" pitchFamily="2" charset="2"/>
              <a:buNone/>
            </a:pPr>
            <a:r>
              <a:rPr lang="en-US" altLang="en-US" sz="2800" b="1" dirty="0">
                <a:ea typeface="MS PGothic" panose="020B0600070205080204" pitchFamily="34" charset="-128"/>
              </a:rPr>
              <a:t>	 Selective Service</a:t>
            </a:r>
          </a:p>
          <a:p>
            <a:pPr lvl="1">
              <a:spcBef>
                <a:spcPct val="0"/>
              </a:spcBef>
              <a:buClr>
                <a:srgbClr val="FFC000"/>
              </a:buClr>
              <a:buSzTx/>
            </a:pPr>
            <a:r>
              <a:rPr lang="en-US" altLang="en-US" sz="2800" b="1" dirty="0">
                <a:ea typeface="MS PGothic" panose="020B0600070205080204" pitchFamily="34" charset="-128"/>
              </a:rPr>
              <a:t> For more information go to: www.sss.gov</a:t>
            </a:r>
          </a:p>
          <a:p>
            <a:pPr>
              <a:spcBef>
                <a:spcPct val="0"/>
              </a:spcBef>
              <a:buClr>
                <a:srgbClr val="FF6600"/>
              </a:buClr>
              <a:buSzTx/>
              <a:buFont typeface="Wingdings" panose="05000000000000000000" pitchFamily="2" charset="2"/>
              <a:buNone/>
            </a:pPr>
            <a:r>
              <a:rPr lang="en-US" altLang="en-US" sz="2800" b="1" dirty="0"/>
              <a:t>Step Two:  School Selection</a:t>
            </a:r>
          </a:p>
          <a:p>
            <a:pPr lvl="1">
              <a:spcBef>
                <a:spcPct val="0"/>
              </a:spcBef>
              <a:buClr>
                <a:srgbClr val="FFC000"/>
              </a:buClr>
              <a:buSzTx/>
            </a:pPr>
            <a:r>
              <a:rPr lang="en-US" altLang="en-US" sz="2800" dirty="0">
                <a:ea typeface="MS PGothic" panose="020B0600070205080204" pitchFamily="34" charset="-128"/>
              </a:rPr>
              <a:t> </a:t>
            </a:r>
            <a:r>
              <a:rPr lang="en-US" altLang="en-US" sz="2800" b="1" dirty="0">
                <a:ea typeface="MS PGothic" panose="020B0600070205080204" pitchFamily="34" charset="-128"/>
              </a:rPr>
              <a:t>Enter FAFSA codes – up to 10 colleges</a:t>
            </a:r>
          </a:p>
          <a:p>
            <a:pPr lvl="1">
              <a:spcBef>
                <a:spcPct val="0"/>
              </a:spcBef>
              <a:buClr>
                <a:srgbClr val="FFC000"/>
              </a:buClr>
              <a:buSzTx/>
            </a:pPr>
            <a:r>
              <a:rPr lang="en-US" altLang="en-US" sz="2800" b="1" dirty="0">
                <a:ea typeface="MS PGothic" panose="020B0600070205080204" pitchFamily="34" charset="-128"/>
              </a:rPr>
              <a:t> Indicate housing </a:t>
            </a:r>
            <a:r>
              <a:rPr lang="en-US" altLang="en-US" sz="2800" b="1" dirty="0" smtClean="0">
                <a:ea typeface="MS PGothic" panose="020B0600070205080204" pitchFamily="34" charset="-128"/>
              </a:rPr>
              <a:t>status while in college</a:t>
            </a:r>
            <a:endParaRPr lang="en-US" altLang="en-US" sz="2800" b="1" dirty="0">
              <a:ea typeface="MS PGothic" panose="020B0600070205080204" pitchFamily="34" charset="-128"/>
            </a:endParaRPr>
          </a:p>
          <a:p>
            <a:endParaRPr lang="en-US" dirty="0"/>
          </a:p>
        </p:txBody>
      </p:sp>
    </p:spTree>
    <p:extLst>
      <p:ext uri="{BB962C8B-B14F-4D97-AF65-F5344CB8AC3E}">
        <p14:creationId xmlns:p14="http://schemas.microsoft.com/office/powerpoint/2010/main" val="3881151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0"/>
            <a:ext cx="7406640" cy="1295400"/>
          </a:xfrm>
        </p:spPr>
        <p:txBody>
          <a:bodyPr>
            <a:normAutofit fontScale="90000"/>
          </a:bodyPr>
          <a:lstStyle/>
          <a:p>
            <a:r>
              <a:rPr lang="en-US" altLang="en-US" b="1" dirty="0">
                <a:solidFill>
                  <a:schemeClr val="tx1"/>
                </a:solidFill>
                <a:latin typeface="Adobe Heiti Std R" panose="020B0400000000000000" pitchFamily="34" charset="-128"/>
                <a:ea typeface="Adobe Heiti Std R" panose="020B0400000000000000" pitchFamily="34" charset="-128"/>
              </a:rPr>
              <a:t>Seven Steps for Filing the FAFSA</a:t>
            </a:r>
            <a:r>
              <a:rPr lang="en-US" altLang="en-US" b="1" dirty="0">
                <a:solidFill>
                  <a:srgbClr val="339933"/>
                </a:solidFill>
              </a:rPr>
              <a:t/>
            </a:r>
            <a:br>
              <a:rPr lang="en-US" altLang="en-US" b="1" dirty="0">
                <a:solidFill>
                  <a:srgbClr val="339933"/>
                </a:solidFill>
              </a:rPr>
            </a:br>
            <a:endParaRPr lang="en-US" dirty="0"/>
          </a:p>
        </p:txBody>
      </p:sp>
      <p:sp>
        <p:nvSpPr>
          <p:cNvPr id="3" name="Content Placeholder 2"/>
          <p:cNvSpPr>
            <a:spLocks noGrp="1"/>
          </p:cNvSpPr>
          <p:nvPr>
            <p:ph idx="1"/>
          </p:nvPr>
        </p:nvSpPr>
        <p:spPr>
          <a:xfrm>
            <a:off x="857251" y="1295400"/>
            <a:ext cx="7905749" cy="5257800"/>
          </a:xfrm>
        </p:spPr>
        <p:txBody>
          <a:bodyPr>
            <a:normAutofit lnSpcReduction="10000"/>
          </a:bodyPr>
          <a:lstStyle/>
          <a:p>
            <a:pPr>
              <a:spcBef>
                <a:spcPct val="0"/>
              </a:spcBef>
              <a:buClr>
                <a:srgbClr val="E16911"/>
              </a:buClr>
              <a:buSzTx/>
              <a:buFontTx/>
              <a:buNone/>
            </a:pPr>
            <a:r>
              <a:rPr lang="en-US" altLang="en-US" sz="2400" b="1" dirty="0"/>
              <a:t>Step Three:  Dependency Status</a:t>
            </a:r>
          </a:p>
          <a:p>
            <a:pPr lvl="1">
              <a:spcBef>
                <a:spcPct val="0"/>
              </a:spcBef>
              <a:buClr>
                <a:srgbClr val="FFC000"/>
              </a:buClr>
              <a:buSzTx/>
            </a:pPr>
            <a:r>
              <a:rPr lang="en-US" altLang="en-US" dirty="0">
                <a:ea typeface="MS PGothic" panose="020B0600070205080204" pitchFamily="34" charset="-128"/>
              </a:rPr>
              <a:t>  Generally Dependent if under age 24</a:t>
            </a:r>
          </a:p>
          <a:p>
            <a:pPr lvl="1">
              <a:spcBef>
                <a:spcPct val="0"/>
              </a:spcBef>
              <a:buClr>
                <a:srgbClr val="FFC000"/>
              </a:buClr>
              <a:buSzTx/>
            </a:pPr>
            <a:r>
              <a:rPr lang="en-US" altLang="en-US" dirty="0">
                <a:ea typeface="MS PGothic" panose="020B0600070205080204" pitchFamily="34" charset="-128"/>
              </a:rPr>
              <a:t>  Independent if:</a:t>
            </a:r>
          </a:p>
          <a:p>
            <a:pPr lvl="2">
              <a:spcBef>
                <a:spcPct val="0"/>
              </a:spcBef>
              <a:buClr>
                <a:srgbClr val="00B0F0"/>
              </a:buClr>
              <a:buSzTx/>
              <a:buFont typeface="Wingdings" panose="05000000000000000000" pitchFamily="2" charset="2"/>
              <a:buChar char="ü"/>
            </a:pPr>
            <a:r>
              <a:rPr lang="en-US" altLang="en-US" dirty="0">
                <a:ea typeface="MS PGothic" panose="020B0600070205080204" pitchFamily="34" charset="-128"/>
              </a:rPr>
              <a:t> Married</a:t>
            </a:r>
          </a:p>
          <a:p>
            <a:pPr lvl="2">
              <a:spcBef>
                <a:spcPct val="0"/>
              </a:spcBef>
              <a:buClr>
                <a:srgbClr val="00B0F0"/>
              </a:buClr>
              <a:buSzTx/>
              <a:buFont typeface="Wingdings" panose="05000000000000000000" pitchFamily="2" charset="2"/>
              <a:buChar char="ü"/>
            </a:pPr>
            <a:r>
              <a:rPr lang="en-US" altLang="en-US" dirty="0">
                <a:ea typeface="MS PGothic" panose="020B0600070205080204" pitchFamily="34" charset="-128"/>
              </a:rPr>
              <a:t> A graduate student</a:t>
            </a:r>
          </a:p>
          <a:p>
            <a:pPr lvl="2">
              <a:spcBef>
                <a:spcPct val="0"/>
              </a:spcBef>
              <a:buClr>
                <a:srgbClr val="00B0F0"/>
              </a:buClr>
              <a:buSzTx/>
              <a:buFont typeface="Wingdings" panose="05000000000000000000" pitchFamily="2" charset="2"/>
              <a:buChar char="ü"/>
            </a:pPr>
            <a:r>
              <a:rPr lang="en-US" altLang="en-US" dirty="0">
                <a:ea typeface="MS PGothic" panose="020B0600070205080204" pitchFamily="34" charset="-128"/>
              </a:rPr>
              <a:t> Serving in the U.S. military or a veteran</a:t>
            </a:r>
          </a:p>
          <a:p>
            <a:pPr lvl="2">
              <a:spcBef>
                <a:spcPct val="0"/>
              </a:spcBef>
              <a:buClr>
                <a:srgbClr val="00B0F0"/>
              </a:buClr>
              <a:buSzTx/>
              <a:buFont typeface="Wingdings" panose="05000000000000000000" pitchFamily="2" charset="2"/>
              <a:buChar char="ü"/>
            </a:pPr>
            <a:r>
              <a:rPr lang="en-US" altLang="en-US" dirty="0">
                <a:ea typeface="MS PGothic" panose="020B0600070205080204" pitchFamily="34" charset="-128"/>
              </a:rPr>
              <a:t> Supporting children or other dependents</a:t>
            </a:r>
          </a:p>
          <a:p>
            <a:pPr lvl="2">
              <a:spcBef>
                <a:spcPct val="0"/>
              </a:spcBef>
              <a:buClr>
                <a:srgbClr val="00B0F0"/>
              </a:buClr>
              <a:buSzTx/>
              <a:buFont typeface="Wingdings" panose="05000000000000000000" pitchFamily="2" charset="2"/>
              <a:buChar char="ü"/>
            </a:pPr>
            <a:r>
              <a:rPr lang="en-US" altLang="en-US" dirty="0">
                <a:ea typeface="MS PGothic" panose="020B0600070205080204" pitchFamily="34" charset="-128"/>
              </a:rPr>
              <a:t> Has a court appointed legal guardian</a:t>
            </a:r>
          </a:p>
          <a:p>
            <a:pPr lvl="2">
              <a:spcBef>
                <a:spcPct val="0"/>
              </a:spcBef>
              <a:buClr>
                <a:srgbClr val="00B0F0"/>
              </a:buClr>
              <a:buSzTx/>
              <a:buFont typeface="Wingdings" panose="05000000000000000000" pitchFamily="2" charset="2"/>
              <a:buChar char="ü"/>
            </a:pPr>
            <a:r>
              <a:rPr lang="en-US" altLang="en-US" dirty="0">
                <a:ea typeface="MS PGothic" panose="020B0600070205080204" pitchFamily="34" charset="-128"/>
              </a:rPr>
              <a:t> Has been determined homeless or at risk of</a:t>
            </a:r>
          </a:p>
          <a:p>
            <a:pPr lvl="2">
              <a:spcBef>
                <a:spcPct val="0"/>
              </a:spcBef>
              <a:buClr>
                <a:srgbClr val="00B0F0"/>
              </a:buClr>
              <a:buSzTx/>
              <a:buFont typeface="Wingdings" panose="05000000000000000000" pitchFamily="2" charset="2"/>
              <a:buNone/>
            </a:pPr>
            <a:r>
              <a:rPr lang="en-US" altLang="en-US" dirty="0">
                <a:ea typeface="MS PGothic" panose="020B0600070205080204" pitchFamily="34" charset="-128"/>
              </a:rPr>
              <a:t>    being homeless</a:t>
            </a:r>
          </a:p>
          <a:p>
            <a:pPr>
              <a:spcBef>
                <a:spcPct val="0"/>
              </a:spcBef>
              <a:buClr>
                <a:srgbClr val="E16911"/>
              </a:buClr>
              <a:buSzTx/>
              <a:buFontTx/>
              <a:buNone/>
            </a:pPr>
            <a:r>
              <a:rPr lang="en-US" altLang="en-US" sz="2400" b="1" dirty="0"/>
              <a:t>Step Four:  Parent Demographics</a:t>
            </a:r>
          </a:p>
          <a:p>
            <a:pPr lvl="1">
              <a:spcBef>
                <a:spcPct val="0"/>
              </a:spcBef>
              <a:buClr>
                <a:srgbClr val="FFC000"/>
              </a:buClr>
              <a:buSzTx/>
            </a:pPr>
            <a:r>
              <a:rPr lang="en-US" altLang="en-US" dirty="0">
                <a:ea typeface="MS PGothic" panose="020B0600070205080204" pitchFamily="34" charset="-128"/>
              </a:rPr>
              <a:t> Name, social security numbers, birth dates</a:t>
            </a:r>
          </a:p>
          <a:p>
            <a:pPr lvl="1">
              <a:spcBef>
                <a:spcPct val="0"/>
              </a:spcBef>
              <a:buClr>
                <a:srgbClr val="FFC000"/>
              </a:buClr>
              <a:buSzTx/>
            </a:pPr>
            <a:r>
              <a:rPr lang="en-US" altLang="en-US" dirty="0">
                <a:ea typeface="MS PGothic" panose="020B0600070205080204" pitchFamily="34" charset="-128"/>
              </a:rPr>
              <a:t> Marital status</a:t>
            </a:r>
          </a:p>
          <a:p>
            <a:pPr lvl="2">
              <a:spcBef>
                <a:spcPct val="0"/>
              </a:spcBef>
              <a:buClr>
                <a:srgbClr val="FFC000"/>
              </a:buClr>
              <a:buSzTx/>
            </a:pPr>
            <a:r>
              <a:rPr lang="en-US" altLang="en-US" dirty="0" smtClean="0">
                <a:ea typeface="MS PGothic" panose="020B0600070205080204" pitchFamily="34" charset="-128"/>
              </a:rPr>
              <a:t>If Separation or Divorce–current family unit (parent student lives with the most)</a:t>
            </a:r>
            <a:endParaRPr lang="en-US" altLang="ja-JP" sz="2200" dirty="0">
              <a:ea typeface="MS PGothic" panose="020B0600070205080204" pitchFamily="34" charset="-128"/>
            </a:endParaRPr>
          </a:p>
          <a:p>
            <a:pPr>
              <a:spcBef>
                <a:spcPct val="0"/>
              </a:spcBef>
              <a:buClr>
                <a:srgbClr val="E16911"/>
              </a:buClr>
              <a:buSzTx/>
              <a:buFontTx/>
              <a:buNone/>
            </a:pPr>
            <a:r>
              <a:rPr lang="en-US" altLang="en-US" sz="2400" b="1" dirty="0" smtClean="0"/>
              <a:t>Step </a:t>
            </a:r>
            <a:r>
              <a:rPr lang="en-US" altLang="en-US" sz="2400" b="1" dirty="0"/>
              <a:t>Five:  Financial Information</a:t>
            </a:r>
          </a:p>
          <a:p>
            <a:pPr lvl="1">
              <a:spcBef>
                <a:spcPct val="0"/>
              </a:spcBef>
              <a:buClr>
                <a:srgbClr val="FFC000"/>
              </a:buClr>
              <a:buSzTx/>
            </a:pPr>
            <a:r>
              <a:rPr lang="en-US" altLang="en-US" dirty="0">
                <a:ea typeface="MS PGothic" panose="020B0600070205080204" pitchFamily="34" charset="-128"/>
              </a:rPr>
              <a:t> Use </a:t>
            </a:r>
            <a:r>
              <a:rPr lang="en-US" altLang="en-US" dirty="0" smtClean="0">
                <a:ea typeface="MS PGothic" panose="020B0600070205080204" pitchFamily="34" charset="-128"/>
              </a:rPr>
              <a:t>2016 </a:t>
            </a:r>
            <a:r>
              <a:rPr lang="en-US" altLang="en-US" dirty="0">
                <a:ea typeface="MS PGothic" panose="020B0600070205080204" pitchFamily="34" charset="-128"/>
              </a:rPr>
              <a:t>tax </a:t>
            </a:r>
            <a:r>
              <a:rPr lang="en-US" altLang="en-US" dirty="0" smtClean="0">
                <a:ea typeface="MS PGothic" panose="020B0600070205080204" pitchFamily="34" charset="-128"/>
              </a:rPr>
              <a:t>returns for 2018-19</a:t>
            </a:r>
          </a:p>
          <a:p>
            <a:pPr lvl="1">
              <a:spcBef>
                <a:spcPct val="0"/>
              </a:spcBef>
              <a:buClr>
                <a:srgbClr val="FFC000"/>
              </a:buClr>
              <a:buSzTx/>
            </a:pPr>
            <a:r>
              <a:rPr lang="en-US" altLang="en-US" dirty="0" smtClean="0">
                <a:ea typeface="MS PGothic" panose="020B0600070205080204" pitchFamily="34" charset="-128"/>
              </a:rPr>
              <a:t>IRS Data Retrieval</a:t>
            </a: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3276164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creenshot of 2016-2017 FOTW “Parent Tax Information” page. This page gathers tax information for the applicant's parents and can be used to connect to the IRS Data Retrieval Tool to transfer tax information.&#10;&#10;The following updates are highlighted in the screenshot:&#10;&#10;1. The IRS DRT instruction text has been updated for clarity. The revised text states, “To determine if you, the parents, can use the IRS Data Retrieval Tool to transfer your tax return information from the IRS into the FAFSA, answer the following question(s):”&#10;&#10;2. The Parent Tax Information page has been revised to include the FSA ID and Password to allow the parent to link to the IRS to retrieve his/her data. Links to create the FSA ID or retrieve the Username and/or Password are also provi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39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317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2016-2017 IRS Data Retrieval Tool, page 1, containing user demographic information.&#10;&#10;Even though the first name, last name, date of birth, and filing status fields (highlighted in screenshot) are pre-filled based on FAFSA responses, they can be updated on this page. The Social Security Number cannot be updated."/>
          <p:cNvGrpSpPr>
            <a:grpSpLocks/>
          </p:cNvGrpSpPr>
          <p:nvPr/>
        </p:nvGrpSpPr>
        <p:grpSpPr bwMode="auto">
          <a:xfrm>
            <a:off x="152400" y="304800"/>
            <a:ext cx="8915400" cy="6477000"/>
            <a:chOff x="0" y="84667"/>
            <a:chExt cx="9209087" cy="6858000"/>
          </a:xfrm>
        </p:grpSpPr>
        <p:pic>
          <p:nvPicPr>
            <p:cNvPr id="3" name="Picture 7" descr="Screenshot of 2016-2017 IRS Data Retrieval Tool, page 1, containing user demographic information.&#10;&#10;Even though the First Name, Last Name, Date of Birth, and Filing Status fields are pre-filled based on FAFSA responses, these fields can be updated on this page. The Social Security Number cannot be upd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6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descr="Screenshot of 2016-2017 IRS Data Retrieval Tool, page 1, containing user demographic information.&#10;&#10;Even though the fields at the top (highlighted in screenshot) are pre-filled based on FAFSA responses, the first name, last name, date of birth, and the filing status can be updated on this page. The Social Security Number cannot be updated.&#10;"/>
            <p:cNvSpPr txBox="1">
              <a:spLocks noChangeArrowheads="1"/>
            </p:cNvSpPr>
            <p:nvPr/>
          </p:nvSpPr>
          <p:spPr bwMode="auto">
            <a:xfrm>
              <a:off x="7989887" y="1507067"/>
              <a:ext cx="1219200" cy="14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29F38"/>
                </a:buClr>
                <a:buSzPct val="100000"/>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lr>
                  <a:srgbClr val="329F38"/>
                </a:buClr>
                <a:buSzPct val="100000"/>
                <a:buFont typeface="Wingdings" panose="05000000000000000000" pitchFamily="2" charset="2"/>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lr>
                  <a:srgbClr val="329F38"/>
                </a:buClr>
                <a:buSzPct val="60000"/>
                <a:buBlip>
                  <a:blip r:embed="rId3"/>
                </a:buBlip>
                <a:defRPr sz="28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lr>
                  <a:srgbClr val="329F38"/>
                </a:buClr>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lr>
                  <a:srgbClr val="329F38"/>
                </a:buClr>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29F38"/>
                </a:buClr>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29F38"/>
                </a:buClr>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29F38"/>
                </a:buClr>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29F38"/>
                </a:buClr>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1"/>
                <a:t>These fields are pre-filled based on FAFSA responses</a:t>
              </a:r>
            </a:p>
          </p:txBody>
        </p:sp>
        <p:sp>
          <p:nvSpPr>
            <p:cNvPr id="5" name="Rounded Rectangle 4"/>
            <p:cNvSpPr/>
            <p:nvPr/>
          </p:nvSpPr>
          <p:spPr>
            <a:xfrm>
              <a:off x="4343400" y="1599848"/>
              <a:ext cx="3451225" cy="159984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576650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dobe Heiti Std R" panose="020B0400000000000000" pitchFamily="34" charset="-128"/>
                <a:ea typeface="Adobe Heiti Std R" panose="020B0400000000000000" pitchFamily="34" charset="-128"/>
              </a:rPr>
              <a:t>THREE TIME POINTS OF PAYING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8881466"/>
              </p:ext>
            </p:extLst>
          </p:nvPr>
        </p:nvGraphicFramePr>
        <p:xfrm>
          <a:off x="857250" y="2057400"/>
          <a:ext cx="7600950" cy="3974556"/>
        </p:xfrm>
        <a:graphic>
          <a:graphicData uri="http://schemas.openxmlformats.org/drawingml/2006/table">
            <a:tbl>
              <a:tblPr firstRow="1" bandRow="1">
                <a:tableStyleId>{5C22544A-7EE6-4342-B048-85BDC9FD1C3A}</a:tableStyleId>
              </a:tblPr>
              <a:tblGrid>
                <a:gridCol w="2533650">
                  <a:extLst>
                    <a:ext uri="{9D8B030D-6E8A-4147-A177-3AD203B41FA5}">
                      <a16:colId xmlns="" xmlns:a16="http://schemas.microsoft.com/office/drawing/2014/main" val="501132501"/>
                    </a:ext>
                  </a:extLst>
                </a:gridCol>
                <a:gridCol w="2533650">
                  <a:extLst>
                    <a:ext uri="{9D8B030D-6E8A-4147-A177-3AD203B41FA5}">
                      <a16:colId xmlns="" xmlns:a16="http://schemas.microsoft.com/office/drawing/2014/main" val="3549257230"/>
                    </a:ext>
                  </a:extLst>
                </a:gridCol>
                <a:gridCol w="2533650">
                  <a:extLst>
                    <a:ext uri="{9D8B030D-6E8A-4147-A177-3AD203B41FA5}">
                      <a16:colId xmlns="" xmlns:a16="http://schemas.microsoft.com/office/drawing/2014/main" val="371365999"/>
                    </a:ext>
                  </a:extLst>
                </a:gridCol>
              </a:tblGrid>
              <a:tr h="798558">
                <a:tc>
                  <a:txBody>
                    <a:bodyPr/>
                    <a:lstStyle/>
                    <a:p>
                      <a:r>
                        <a:rPr lang="en-US" sz="1800" dirty="0">
                          <a:solidFill>
                            <a:schemeClr val="bg1"/>
                          </a:solidFill>
                        </a:rPr>
                        <a:t>Before</a:t>
                      </a:r>
                    </a:p>
                  </a:txBody>
                  <a:tcPr>
                    <a:solidFill>
                      <a:schemeClr val="accent1"/>
                    </a:solidFill>
                  </a:tcPr>
                </a:tc>
                <a:tc>
                  <a:txBody>
                    <a:bodyPr/>
                    <a:lstStyle/>
                    <a:p>
                      <a:r>
                        <a:rPr lang="en-US" sz="1800" dirty="0"/>
                        <a:t>During</a:t>
                      </a:r>
                    </a:p>
                  </a:txBody>
                  <a:tcPr>
                    <a:solidFill>
                      <a:schemeClr val="accent1"/>
                    </a:solidFill>
                  </a:tcPr>
                </a:tc>
                <a:tc>
                  <a:txBody>
                    <a:bodyPr/>
                    <a:lstStyle/>
                    <a:p>
                      <a:pPr algn="l"/>
                      <a:r>
                        <a:rPr lang="en-US" sz="1800" dirty="0"/>
                        <a:t>After</a:t>
                      </a:r>
                    </a:p>
                  </a:txBody>
                  <a:tcPr>
                    <a:solidFill>
                      <a:schemeClr val="accent1"/>
                    </a:solidFill>
                  </a:tcPr>
                </a:tc>
                <a:extLst>
                  <a:ext uri="{0D108BD9-81ED-4DB2-BD59-A6C34878D82A}">
                    <a16:rowId xmlns="" xmlns:a16="http://schemas.microsoft.com/office/drawing/2014/main" val="2689024627"/>
                  </a:ext>
                </a:extLst>
              </a:tr>
              <a:tr h="1100716">
                <a:tc>
                  <a:txBody>
                    <a:bodyPr/>
                    <a:lstStyle/>
                    <a:p>
                      <a:r>
                        <a:rPr lang="en-US" sz="1800" dirty="0"/>
                        <a:t>Savings</a:t>
                      </a:r>
                    </a:p>
                    <a:p>
                      <a:pPr marL="285750" indent="-285750">
                        <a:buFont typeface="Arial" panose="020B0604020202020204" pitchFamily="34" charset="0"/>
                        <a:buChar char="•"/>
                      </a:pPr>
                      <a:r>
                        <a:rPr lang="en-US" sz="1800" dirty="0"/>
                        <a:t>529 Plan</a:t>
                      </a:r>
                    </a:p>
                    <a:p>
                      <a:pPr marL="285750" indent="-285750">
                        <a:buFont typeface="Arial" panose="020B0604020202020204" pitchFamily="34" charset="0"/>
                        <a:buChar char="•"/>
                      </a:pPr>
                      <a:r>
                        <a:rPr lang="en-US" sz="1800" dirty="0"/>
                        <a:t>Education</a:t>
                      </a:r>
                      <a:r>
                        <a:rPr lang="en-US" sz="1800" baseline="0" dirty="0"/>
                        <a:t> IRA</a:t>
                      </a:r>
                    </a:p>
                    <a:p>
                      <a:pPr marL="285750" indent="-285750">
                        <a:buFont typeface="Arial" panose="020B0604020202020204" pitchFamily="34" charset="0"/>
                        <a:buChar char="•"/>
                      </a:pPr>
                      <a:r>
                        <a:rPr lang="en-US" sz="1800" baseline="0" dirty="0"/>
                        <a:t>Investments</a:t>
                      </a:r>
                      <a:endParaRPr lang="en-US" sz="1800" dirty="0"/>
                    </a:p>
                  </a:txBody>
                  <a:tcPr/>
                </a:tc>
                <a:tc>
                  <a:txBody>
                    <a:bodyPr/>
                    <a:lstStyle/>
                    <a:p>
                      <a:r>
                        <a:rPr lang="en-US" sz="1800" dirty="0"/>
                        <a:t>Financial Aid</a:t>
                      </a:r>
                    </a:p>
                    <a:p>
                      <a:pPr marL="285750" indent="-285750">
                        <a:buFont typeface="Arial" panose="020B0604020202020204" pitchFamily="34" charset="0"/>
                        <a:buChar char="•"/>
                      </a:pPr>
                      <a:r>
                        <a:rPr lang="en-US" sz="1800" dirty="0"/>
                        <a:t>Grants</a:t>
                      </a:r>
                    </a:p>
                    <a:p>
                      <a:pPr marL="285750" indent="-285750">
                        <a:buFont typeface="Arial" panose="020B0604020202020204" pitchFamily="34" charset="0"/>
                        <a:buChar char="•"/>
                      </a:pPr>
                      <a:r>
                        <a:rPr lang="en-US" sz="1800" dirty="0"/>
                        <a:t>Scholarships</a:t>
                      </a:r>
                    </a:p>
                    <a:p>
                      <a:endParaRPr lang="en-US" sz="1800" dirty="0"/>
                    </a:p>
                  </a:txBody>
                  <a:tcPr/>
                </a:tc>
                <a:tc>
                  <a:txBody>
                    <a:bodyPr/>
                    <a:lstStyle/>
                    <a:p>
                      <a:r>
                        <a:rPr lang="en-US" sz="1800" dirty="0"/>
                        <a:t>Student</a:t>
                      </a:r>
                      <a:r>
                        <a:rPr lang="en-US" sz="1800" baseline="0" dirty="0"/>
                        <a:t> Loans</a:t>
                      </a:r>
                      <a:endParaRPr lang="en-US" sz="1800" dirty="0"/>
                    </a:p>
                    <a:p>
                      <a:endParaRPr lang="en-US" sz="1800" dirty="0"/>
                    </a:p>
                  </a:txBody>
                  <a:tcPr/>
                </a:tc>
                <a:extLst>
                  <a:ext uri="{0D108BD9-81ED-4DB2-BD59-A6C34878D82A}">
                    <a16:rowId xmlns="" xmlns:a16="http://schemas.microsoft.com/office/drawing/2014/main" val="2695296748"/>
                  </a:ext>
                </a:extLst>
              </a:tr>
              <a:tr h="1035967">
                <a:tc>
                  <a:txBody>
                    <a:bodyPr/>
                    <a:lstStyle/>
                    <a:p>
                      <a:r>
                        <a:rPr lang="en-US" sz="1800" dirty="0"/>
                        <a:t>Achievement</a:t>
                      </a:r>
                    </a:p>
                    <a:p>
                      <a:pPr marL="285750" indent="-285750">
                        <a:buFont typeface="Arial" panose="020B0604020202020204" pitchFamily="34" charset="0"/>
                        <a:buChar char="•"/>
                      </a:pPr>
                      <a:r>
                        <a:rPr lang="en-US" sz="1800" dirty="0"/>
                        <a:t>Grades</a:t>
                      </a:r>
                    </a:p>
                    <a:p>
                      <a:pPr marL="285750" indent="-285750">
                        <a:buFont typeface="Arial" panose="020B0604020202020204" pitchFamily="34" charset="0"/>
                        <a:buChar char="•"/>
                      </a:pPr>
                      <a:r>
                        <a:rPr lang="en-US" sz="1800" dirty="0"/>
                        <a:t>Test</a:t>
                      </a:r>
                      <a:r>
                        <a:rPr lang="en-US" sz="1800" baseline="0" dirty="0"/>
                        <a:t> Scores</a:t>
                      </a:r>
                    </a:p>
                    <a:p>
                      <a:pPr marL="285750" indent="-285750">
                        <a:buFont typeface="Arial" panose="020B0604020202020204" pitchFamily="34" charset="0"/>
                        <a:buChar char="•"/>
                      </a:pPr>
                      <a:r>
                        <a:rPr lang="en-US" sz="1800" baseline="0" dirty="0"/>
                        <a:t>Service</a:t>
                      </a:r>
                      <a:endParaRPr lang="en-US" sz="1800" dirty="0"/>
                    </a:p>
                  </a:txBody>
                  <a:tcPr/>
                </a:tc>
                <a:tc>
                  <a:txBody>
                    <a:bodyPr/>
                    <a:lstStyle/>
                    <a:p>
                      <a:r>
                        <a:rPr lang="en-US" sz="1800" dirty="0"/>
                        <a:t>Work</a:t>
                      </a:r>
                    </a:p>
                    <a:p>
                      <a:pPr marL="285750" indent="-285750">
                        <a:buFont typeface="Arial" panose="020B0604020202020204" pitchFamily="34" charset="0"/>
                        <a:buChar char="•"/>
                      </a:pPr>
                      <a:r>
                        <a:rPr lang="en-US" sz="1800" dirty="0"/>
                        <a:t>Student</a:t>
                      </a:r>
                      <a:r>
                        <a:rPr lang="en-US" sz="1800" baseline="0" dirty="0"/>
                        <a:t> earnings</a:t>
                      </a:r>
                    </a:p>
                    <a:p>
                      <a:pPr marL="285750" indent="-285750">
                        <a:buFont typeface="Arial" panose="020B0604020202020204" pitchFamily="34" charset="0"/>
                        <a:buChar char="•"/>
                      </a:pPr>
                      <a:r>
                        <a:rPr lang="en-US" sz="1800" baseline="0" dirty="0"/>
                        <a:t>Work-study</a:t>
                      </a:r>
                    </a:p>
                    <a:p>
                      <a:pPr marL="285750" indent="-285750">
                        <a:buFont typeface="Arial" panose="020B0604020202020204" pitchFamily="34" charset="0"/>
                        <a:buChar char="•"/>
                      </a:pPr>
                      <a:r>
                        <a:rPr lang="en-US" sz="1800" baseline="0" dirty="0"/>
                        <a:t>Internship</a:t>
                      </a:r>
                      <a:endParaRPr lang="en-US" sz="1800" dirty="0"/>
                    </a:p>
                  </a:txBody>
                  <a:tcPr/>
                </a:tc>
                <a:tc>
                  <a:txBody>
                    <a:bodyPr/>
                    <a:lstStyle/>
                    <a:p>
                      <a:r>
                        <a:rPr lang="en-US" sz="1800" dirty="0"/>
                        <a:t>Parent Loans</a:t>
                      </a:r>
                    </a:p>
                  </a:txBody>
                  <a:tcPr/>
                </a:tc>
                <a:extLst>
                  <a:ext uri="{0D108BD9-81ED-4DB2-BD59-A6C34878D82A}">
                    <a16:rowId xmlns="" xmlns:a16="http://schemas.microsoft.com/office/drawing/2014/main" val="4008825523"/>
                  </a:ext>
                </a:extLst>
              </a:tr>
              <a:tr h="798558">
                <a:tc>
                  <a:txBody>
                    <a:bodyPr/>
                    <a:lstStyle/>
                    <a:p>
                      <a:r>
                        <a:rPr lang="en-US" sz="1800" dirty="0"/>
                        <a:t>AP/IB/Dual Enrollment</a:t>
                      </a:r>
                    </a:p>
                  </a:txBody>
                  <a:tcPr/>
                </a:tc>
                <a:tc>
                  <a:txBody>
                    <a:bodyPr/>
                    <a:lstStyle/>
                    <a:p>
                      <a:r>
                        <a:rPr lang="en-US" sz="1800" dirty="0"/>
                        <a:t>Education Tax Credits</a:t>
                      </a:r>
                    </a:p>
                    <a:p>
                      <a:r>
                        <a:rPr lang="en-US" sz="1800" dirty="0"/>
                        <a:t>Payment Plans</a:t>
                      </a:r>
                    </a:p>
                  </a:txBody>
                  <a:tcPr/>
                </a:tc>
                <a:tc>
                  <a:txBody>
                    <a:bodyPr/>
                    <a:lstStyle/>
                    <a:p>
                      <a:r>
                        <a:rPr lang="en-US" sz="1800" dirty="0" smtClean="0"/>
                        <a:t>Payment Agreements</a:t>
                      </a:r>
                      <a:endParaRPr lang="en-US" sz="1800" dirty="0"/>
                    </a:p>
                  </a:txBody>
                  <a:tcPr/>
                </a:tc>
                <a:extLst>
                  <a:ext uri="{0D108BD9-81ED-4DB2-BD59-A6C34878D82A}">
                    <a16:rowId xmlns="" xmlns:a16="http://schemas.microsoft.com/office/drawing/2014/main" val="2913171855"/>
                  </a:ext>
                </a:extLst>
              </a:tr>
            </a:tbl>
          </a:graphicData>
        </a:graphic>
      </p:graphicFrame>
    </p:spTree>
    <p:extLst>
      <p:ext uri="{BB962C8B-B14F-4D97-AF65-F5344CB8AC3E}">
        <p14:creationId xmlns:p14="http://schemas.microsoft.com/office/powerpoint/2010/main" val="354335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2016-2017 FOTW “Parent Financial Information” page following transfer of parent tax information from the IRS Web site. A message indicates the transfer was successful. Fields with data transferred from the IRS are labeled &quot;Transferred from the IRS.&quo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1000" y="457200"/>
            <a:ext cx="8458200" cy="6096000"/>
          </a:xfrm>
          <a:prstGeom prst="rect">
            <a:avLst/>
          </a:prstGeom>
        </p:spPr>
      </p:pic>
    </p:spTree>
    <p:extLst>
      <p:ext uri="{BB962C8B-B14F-4D97-AF65-F5344CB8AC3E}">
        <p14:creationId xmlns:p14="http://schemas.microsoft.com/office/powerpoint/2010/main" val="414391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0"/>
            <a:ext cx="7406640" cy="914400"/>
          </a:xfrm>
        </p:spPr>
        <p:txBody>
          <a:bodyPr>
            <a:normAutofit fontScale="90000"/>
          </a:bodyPr>
          <a:lstStyle/>
          <a:p>
            <a:pPr algn="ctr"/>
            <a:r>
              <a:rPr lang="en-US" altLang="en-US" b="1" dirty="0">
                <a:latin typeface="Adobe Heiti Std R" panose="020B0400000000000000" pitchFamily="34" charset="-128"/>
                <a:ea typeface="Adobe Heiti Std R" panose="020B0400000000000000" pitchFamily="34" charset="-128"/>
              </a:rPr>
              <a:t>Seven Steps for Filing the FAFSA</a:t>
            </a:r>
            <a:r>
              <a:rPr lang="en-US" altLang="en-US" b="1" dirty="0">
                <a:solidFill>
                  <a:srgbClr val="339933"/>
                </a:solidFill>
              </a:rPr>
              <a:t/>
            </a:r>
            <a:br>
              <a:rPr lang="en-US" altLang="en-US" b="1" dirty="0">
                <a:solidFill>
                  <a:srgbClr val="339933"/>
                </a:solidFill>
              </a:rPr>
            </a:br>
            <a:endParaRPr lang="en-US" dirty="0"/>
          </a:p>
        </p:txBody>
      </p:sp>
      <p:sp>
        <p:nvSpPr>
          <p:cNvPr id="3" name="Content Placeholder 2"/>
          <p:cNvSpPr>
            <a:spLocks noGrp="1"/>
          </p:cNvSpPr>
          <p:nvPr>
            <p:ph idx="1"/>
          </p:nvPr>
        </p:nvSpPr>
        <p:spPr>
          <a:xfrm>
            <a:off x="857251" y="1371600"/>
            <a:ext cx="7404653" cy="4876800"/>
          </a:xfrm>
        </p:spPr>
        <p:txBody>
          <a:bodyPr/>
          <a:lstStyle/>
          <a:p>
            <a:pPr>
              <a:spcBef>
                <a:spcPct val="0"/>
              </a:spcBef>
              <a:buClr>
                <a:srgbClr val="E16911"/>
              </a:buClr>
              <a:buSzTx/>
              <a:buFontTx/>
              <a:buNone/>
            </a:pPr>
            <a:r>
              <a:rPr lang="en-US" altLang="en-US" b="1" dirty="0"/>
              <a:t>Step Six:  Sign and Submit using the FSA ID</a:t>
            </a:r>
          </a:p>
          <a:p>
            <a:pPr lvl="1">
              <a:spcBef>
                <a:spcPct val="0"/>
              </a:spcBef>
              <a:buClr>
                <a:srgbClr val="FFC000"/>
              </a:buClr>
              <a:buSzTx/>
            </a:pPr>
            <a:r>
              <a:rPr lang="en-US" altLang="en-US" dirty="0">
                <a:ea typeface="MS PGothic" panose="020B0600070205080204" pitchFamily="34" charset="-128"/>
              </a:rPr>
              <a:t>Sign </a:t>
            </a:r>
            <a:r>
              <a:rPr lang="en-US" altLang="en-US" dirty="0" smtClean="0">
                <a:ea typeface="MS PGothic" panose="020B0600070205080204" pitchFamily="34" charset="-128"/>
              </a:rPr>
              <a:t>electronically</a:t>
            </a:r>
            <a:endParaRPr lang="en-US" altLang="en-US" dirty="0">
              <a:ea typeface="MS PGothic" panose="020B0600070205080204" pitchFamily="34" charset="-128"/>
            </a:endParaRPr>
          </a:p>
        </p:txBody>
      </p:sp>
      <p:pic>
        <p:nvPicPr>
          <p:cNvPr id="4" name="Content Placeholder 3" descr="2012 DTR 3_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4800" y="2209800"/>
            <a:ext cx="8610600" cy="4419600"/>
          </a:xfrm>
          <a:prstGeom prst="rect">
            <a:avLst/>
          </a:prstGeom>
        </p:spPr>
      </p:pic>
    </p:spTree>
    <p:extLst>
      <p:ext uri="{BB962C8B-B14F-4D97-AF65-F5344CB8AC3E}">
        <p14:creationId xmlns:p14="http://schemas.microsoft.com/office/powerpoint/2010/main" val="2219316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0"/>
            <a:ext cx="7406640" cy="914399"/>
          </a:xfrm>
        </p:spPr>
        <p:txBody>
          <a:bodyPr>
            <a:normAutofit fontScale="90000"/>
          </a:bodyPr>
          <a:lstStyle/>
          <a:p>
            <a:r>
              <a:rPr lang="en-US" altLang="en-US" b="1" dirty="0">
                <a:solidFill>
                  <a:schemeClr val="tx1"/>
                </a:solidFill>
                <a:latin typeface="Adobe Heiti Std R" panose="020B0400000000000000" pitchFamily="34" charset="-128"/>
                <a:ea typeface="Adobe Heiti Std R" panose="020B0400000000000000" pitchFamily="34" charset="-128"/>
              </a:rPr>
              <a:t>Seven Steps for </a:t>
            </a:r>
            <a:r>
              <a:rPr lang="en-US" altLang="en-US" b="1" dirty="0" smtClean="0">
                <a:solidFill>
                  <a:schemeClr val="tx1"/>
                </a:solidFill>
                <a:latin typeface="Adobe Heiti Std R" panose="020B0400000000000000" pitchFamily="34" charset="-128"/>
                <a:ea typeface="Adobe Heiti Std R" panose="020B0400000000000000" pitchFamily="34" charset="-128"/>
              </a:rPr>
              <a:t>FAFSA</a:t>
            </a:r>
            <a:r>
              <a:rPr lang="en-US" altLang="en-US" b="1" dirty="0">
                <a:solidFill>
                  <a:srgbClr val="339933"/>
                </a:solidFill>
              </a:rPr>
              <a:t/>
            </a:r>
            <a:br>
              <a:rPr lang="en-US" altLang="en-US" b="1" dirty="0">
                <a:solidFill>
                  <a:srgbClr val="339933"/>
                </a:solidFill>
              </a:rPr>
            </a:br>
            <a:endParaRPr lang="en-US" dirty="0"/>
          </a:p>
        </p:txBody>
      </p:sp>
      <p:sp>
        <p:nvSpPr>
          <p:cNvPr id="3" name="Content Placeholder 2"/>
          <p:cNvSpPr>
            <a:spLocks noGrp="1"/>
          </p:cNvSpPr>
          <p:nvPr>
            <p:ph idx="1"/>
          </p:nvPr>
        </p:nvSpPr>
        <p:spPr>
          <a:xfrm>
            <a:off x="857251" y="685800"/>
            <a:ext cx="7404653" cy="5410200"/>
          </a:xfrm>
        </p:spPr>
        <p:txBody>
          <a:bodyPr/>
          <a:lstStyle/>
          <a:p>
            <a:pPr marL="34290" indent="0">
              <a:buNone/>
            </a:pPr>
            <a:r>
              <a:rPr lang="en-US" altLang="en-US" b="1" dirty="0"/>
              <a:t>Step Seven:  Confirmation</a:t>
            </a:r>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251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Heiti Std R" panose="020B0400000000000000" pitchFamily="34" charset="-128"/>
                <a:ea typeface="Adobe Heiti Std R" panose="020B0400000000000000" pitchFamily="34" charset="-128"/>
              </a:rPr>
              <a:t>How To Apply</a:t>
            </a:r>
          </a:p>
        </p:txBody>
      </p:sp>
      <p:sp>
        <p:nvSpPr>
          <p:cNvPr id="3" name="Content Placeholder 2"/>
          <p:cNvSpPr>
            <a:spLocks noGrp="1"/>
          </p:cNvSpPr>
          <p:nvPr>
            <p:ph idx="1"/>
          </p:nvPr>
        </p:nvSpPr>
        <p:spPr>
          <a:xfrm>
            <a:off x="457200" y="1905000"/>
            <a:ext cx="8229600" cy="4419600"/>
          </a:xfrm>
        </p:spPr>
        <p:txBody>
          <a:bodyPr>
            <a:normAutofit/>
          </a:bodyPr>
          <a:lstStyle/>
          <a:p>
            <a:pPr marL="0" indent="0">
              <a:buClr>
                <a:srgbClr val="A9080E"/>
              </a:buClr>
              <a:buSzPct val="60000"/>
              <a:buNone/>
              <a:defRPr/>
            </a:pPr>
            <a:r>
              <a:rPr lang="en-US" sz="3200" b="1" dirty="0" smtClean="0">
                <a:solidFill>
                  <a:schemeClr val="tx1"/>
                </a:solidFill>
                <a:latin typeface="+mj-lt"/>
              </a:rPr>
              <a:t>  </a:t>
            </a:r>
            <a:r>
              <a:rPr lang="en-US" sz="3200" b="1" dirty="0" smtClean="0">
                <a:solidFill>
                  <a:schemeClr val="tx1"/>
                </a:solidFill>
                <a:latin typeface="Adobe Heiti Std R" panose="020B0400000000000000" pitchFamily="34" charset="-128"/>
                <a:ea typeface="Adobe Heiti Std R" panose="020B0400000000000000" pitchFamily="34" charset="-128"/>
              </a:rPr>
              <a:t>4.  </a:t>
            </a:r>
            <a:r>
              <a:rPr lang="en-US" sz="3200" b="1" dirty="0" smtClean="0">
                <a:latin typeface="Adobe Heiti Std R" panose="020B0400000000000000" pitchFamily="34" charset="-128"/>
                <a:ea typeface="Adobe Heiti Std R" panose="020B0400000000000000" pitchFamily="34" charset="-128"/>
              </a:rPr>
              <a:t>Complete TAP Online</a:t>
            </a:r>
          </a:p>
          <a:p>
            <a:pPr marL="0" indent="0" algn="ctr">
              <a:buClr>
                <a:srgbClr val="A9080E"/>
              </a:buClr>
              <a:buSzPct val="60000"/>
              <a:buNone/>
              <a:defRPr/>
            </a:pPr>
            <a:r>
              <a:rPr lang="en-US" sz="3200" b="1" dirty="0" smtClean="0">
                <a:solidFill>
                  <a:schemeClr val="accent2"/>
                </a:solidFill>
                <a:latin typeface="Adobe Heiti Std R" panose="020B0400000000000000" pitchFamily="34" charset="-128"/>
                <a:ea typeface="Adobe Heiti Std R" panose="020B0400000000000000" pitchFamily="34" charset="-128"/>
                <a:hlinkClick r:id="rId3"/>
              </a:rPr>
              <a:t>https</a:t>
            </a:r>
            <a:r>
              <a:rPr lang="en-US" sz="3200" b="1" dirty="0">
                <a:solidFill>
                  <a:schemeClr val="accent2"/>
                </a:solidFill>
                <a:latin typeface="Adobe Heiti Std R" panose="020B0400000000000000" pitchFamily="34" charset="-128"/>
                <a:ea typeface="Adobe Heiti Std R" panose="020B0400000000000000" pitchFamily="34" charset="-128"/>
                <a:hlinkClick r:id="rId3"/>
              </a:rPr>
              <a:t>://www.tap.hesc.ny.gov/totw</a:t>
            </a:r>
            <a:r>
              <a:rPr lang="en-US" sz="3200" b="1" dirty="0" smtClean="0">
                <a:solidFill>
                  <a:schemeClr val="accent2"/>
                </a:solidFill>
                <a:latin typeface="Adobe Heiti Std R" panose="020B0400000000000000" pitchFamily="34" charset="-128"/>
                <a:ea typeface="Adobe Heiti Std R" panose="020B0400000000000000" pitchFamily="34" charset="-128"/>
                <a:hlinkClick r:id="rId3"/>
              </a:rPr>
              <a:t>/</a:t>
            </a:r>
            <a:endParaRPr lang="en-US" sz="3200" b="1" dirty="0" smtClean="0">
              <a:solidFill>
                <a:schemeClr val="accent2"/>
              </a:solidFill>
              <a:latin typeface="Adobe Heiti Std R" panose="020B0400000000000000" pitchFamily="34" charset="-128"/>
              <a:ea typeface="Adobe Heiti Std R" panose="020B0400000000000000" pitchFamily="34" charset="-128"/>
            </a:endParaRPr>
          </a:p>
          <a:p>
            <a:pPr marL="0" indent="0">
              <a:buClr>
                <a:srgbClr val="A9080E"/>
              </a:buClr>
              <a:buSzPct val="60000"/>
              <a:buNone/>
              <a:defRPr/>
            </a:pPr>
            <a:endParaRPr lang="en-US" sz="2400" b="1" dirty="0" smtClean="0">
              <a:solidFill>
                <a:schemeClr val="accent2"/>
              </a:solidFill>
              <a:latin typeface="Adobe Heiti Std R" panose="020B0400000000000000" pitchFamily="34" charset="-128"/>
              <a:ea typeface="Adobe Heiti Std R" panose="020B0400000000000000" pitchFamily="34" charset="-128"/>
            </a:endParaRPr>
          </a:p>
          <a:p>
            <a:pPr marL="975360" lvl="1" indent="-609600">
              <a:buClr>
                <a:srgbClr val="A9080E"/>
              </a:buClr>
              <a:buSzPct val="60000"/>
              <a:defRPr/>
            </a:pPr>
            <a:r>
              <a:rPr lang="en-US" sz="2400" dirty="0" smtClean="0">
                <a:latin typeface="Adobe Heiti Std R" panose="020B0400000000000000" pitchFamily="34" charset="-128"/>
                <a:ea typeface="Adobe Heiti Std R" panose="020B0400000000000000" pitchFamily="34" charset="-128"/>
              </a:rPr>
              <a:t>After </a:t>
            </a:r>
            <a:r>
              <a:rPr lang="en-US" sz="2400" dirty="0">
                <a:latin typeface="Adobe Heiti Std R" panose="020B0400000000000000" pitchFamily="34" charset="-128"/>
                <a:ea typeface="Adobe Heiti Std R" panose="020B0400000000000000" pitchFamily="34" charset="-128"/>
              </a:rPr>
              <a:t>completing FAFSA online, from the confirmation page, link to the TAP-on-the-Web. (look for NY Residents)</a:t>
            </a:r>
          </a:p>
          <a:p>
            <a:pPr marL="975360" lvl="1" indent="-609600">
              <a:buClr>
                <a:srgbClr val="A9080E"/>
              </a:buClr>
              <a:buSzPct val="60000"/>
              <a:defRPr/>
            </a:pPr>
            <a:r>
              <a:rPr lang="en-US" sz="2400" dirty="0">
                <a:latin typeface="Adobe Heiti Std R" panose="020B0400000000000000" pitchFamily="34" charset="-128"/>
                <a:ea typeface="Adobe Heiti Std R" panose="020B0400000000000000" pitchFamily="34" charset="-128"/>
              </a:rPr>
              <a:t>Establish </a:t>
            </a:r>
            <a:r>
              <a:rPr lang="en-US" sz="2400" dirty="0" smtClean="0">
                <a:latin typeface="Adobe Heiti Std R" panose="020B0400000000000000" pitchFamily="34" charset="-128"/>
                <a:ea typeface="Adobe Heiti Std R" panose="020B0400000000000000" pitchFamily="34" charset="-128"/>
              </a:rPr>
              <a:t>student </a:t>
            </a:r>
            <a:r>
              <a:rPr lang="en-US" sz="2400" dirty="0">
                <a:latin typeface="Adobe Heiti Std R" panose="020B0400000000000000" pitchFamily="34" charset="-128"/>
                <a:ea typeface="Adobe Heiti Std R" panose="020B0400000000000000" pitchFamily="34" charset="-128"/>
              </a:rPr>
              <a:t>TAP PIN.</a:t>
            </a:r>
          </a:p>
          <a:p>
            <a:pPr marL="975360" lvl="1" indent="-609600">
              <a:buClr>
                <a:srgbClr val="A9080E"/>
              </a:buClr>
              <a:buSzPct val="60000"/>
              <a:defRPr/>
            </a:pPr>
            <a:r>
              <a:rPr lang="en-US" sz="2400" dirty="0">
                <a:latin typeface="Adobe Heiti Std R" panose="020B0400000000000000" pitchFamily="34" charset="-128"/>
                <a:ea typeface="Adobe Heiti Std R" panose="020B0400000000000000" pitchFamily="34" charset="-128"/>
              </a:rPr>
              <a:t>Must re-apply each academic year.</a:t>
            </a:r>
          </a:p>
          <a:p>
            <a:pPr marL="975360" lvl="1" indent="-609600">
              <a:buClr>
                <a:srgbClr val="A9080E"/>
              </a:buClr>
              <a:buSzPct val="60000"/>
              <a:defRPr/>
            </a:pPr>
            <a:endParaRPr lang="en-US" dirty="0"/>
          </a:p>
          <a:p>
            <a:pPr marL="975360" lvl="1" indent="-609600">
              <a:buClr>
                <a:srgbClr val="A9080E"/>
              </a:buClr>
              <a:buSzPct val="60000"/>
              <a:defRPr/>
            </a:pPr>
            <a:endParaRPr lang="en-US" dirty="0">
              <a:solidFill>
                <a:schemeClr val="accent2"/>
              </a:solidFill>
            </a:endParaRPr>
          </a:p>
          <a:p>
            <a:pPr marL="609600" indent="-609600">
              <a:buClr>
                <a:srgbClr val="A9080E"/>
              </a:buClr>
              <a:buSzPct val="60000"/>
              <a:buNone/>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81000"/>
            <a:ext cx="8229600" cy="1066800"/>
          </a:xfrm>
        </p:spPr>
        <p:txBody>
          <a:bodyPr>
            <a:normAutofit/>
          </a:bodyPr>
          <a:lstStyle/>
          <a:p>
            <a:pPr algn="ctr"/>
            <a:r>
              <a:rPr lang="en-US" dirty="0" smtClean="0"/>
              <a:t> </a:t>
            </a:r>
            <a:endParaRPr lang="en-US" dirty="0"/>
          </a:p>
        </p:txBody>
      </p:sp>
      <p:pic>
        <p:nvPicPr>
          <p:cNvPr id="3" name="Picture 2"/>
          <p:cNvPicPr>
            <a:picLocks noChangeAspect="1"/>
          </p:cNvPicPr>
          <p:nvPr/>
        </p:nvPicPr>
        <p:blipFill>
          <a:blip r:embed="rId3"/>
          <a:stretch>
            <a:fillRect/>
          </a:stretch>
        </p:blipFill>
        <p:spPr>
          <a:xfrm>
            <a:off x="-2438400" y="-914400"/>
            <a:ext cx="13716000" cy="85725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dobe Heiti Std R" panose="020B0400000000000000" pitchFamily="34" charset="-128"/>
                <a:ea typeface="Adobe Heiti Std R" panose="020B0400000000000000" pitchFamily="34" charset="-128"/>
              </a:rPr>
              <a:t>5. Apply for Excelsior</a:t>
            </a:r>
            <a:endParaRPr lang="en-US" dirty="0">
              <a:latin typeface="Adobe Heiti Std R" panose="020B0400000000000000" pitchFamily="34" charset="-128"/>
              <a:ea typeface="Adobe Heiti Std R" panose="020B0400000000000000" pitchFamily="34" charset="-128"/>
            </a:endParaRPr>
          </a:p>
        </p:txBody>
      </p:sp>
      <p:sp>
        <p:nvSpPr>
          <p:cNvPr id="7" name="Content Placeholder 13"/>
          <p:cNvSpPr>
            <a:spLocks noGrp="1"/>
          </p:cNvSpPr>
          <p:nvPr>
            <p:ph idx="1"/>
          </p:nvPr>
        </p:nvSpPr>
        <p:spPr/>
        <p:txBody>
          <a:bodyPr>
            <a:normAutofit/>
          </a:bodyPr>
          <a:lstStyle/>
          <a:p>
            <a:pPr marL="457200" lvl="1" indent="0">
              <a:buFont typeface="Wingdings" panose="05000000000000000000" pitchFamily="2" charset="2"/>
              <a:buNone/>
              <a:defRPr/>
            </a:pPr>
            <a:r>
              <a:rPr lang="en-US" sz="2800" b="1" dirty="0" smtClean="0"/>
              <a:t>To be notified when the application becomes available:</a:t>
            </a:r>
          </a:p>
          <a:p>
            <a:pPr marL="457200" lvl="1" indent="0">
              <a:buFont typeface="Wingdings" panose="05000000000000000000" pitchFamily="2" charset="2"/>
              <a:buNone/>
              <a:defRPr/>
            </a:pPr>
            <a:endParaRPr lang="en-US" sz="2800" b="1" dirty="0" smtClean="0"/>
          </a:p>
          <a:p>
            <a:pPr marL="457200" lvl="1" indent="0">
              <a:buFont typeface="Wingdings" panose="05000000000000000000" pitchFamily="2" charset="2"/>
              <a:buNone/>
              <a:defRPr/>
            </a:pPr>
            <a:r>
              <a:rPr lang="en-US" sz="2800" b="1" dirty="0" smtClean="0"/>
              <a:t>Sign up for the HESC alert at </a:t>
            </a:r>
            <a:r>
              <a:rPr lang="en-US" sz="2800" dirty="0" smtClean="0">
                <a:hlinkClick r:id="rId2"/>
              </a:rPr>
              <a:t>www.hesc.ny.gov/excelsior</a:t>
            </a:r>
            <a:endParaRPr lang="en-US" sz="2800" dirty="0" smtClean="0"/>
          </a:p>
          <a:p>
            <a:pPr lvl="1">
              <a:defRPr/>
            </a:pPr>
            <a:endParaRPr lang="en-US" dirty="0" smtClean="0"/>
          </a:p>
          <a:p>
            <a:pPr marL="914400" lvl="2" indent="0">
              <a:buFontTx/>
              <a:buNone/>
              <a:defRPr/>
            </a:pPr>
            <a:endParaRPr lang="en-US" dirty="0" smtClean="0"/>
          </a:p>
          <a:p>
            <a:pPr lvl="1">
              <a:defRPr/>
            </a:pPr>
            <a:endParaRPr lang="en-US" dirty="0" smtClean="0"/>
          </a:p>
          <a:p>
            <a:pPr lvl="2">
              <a:defRPr/>
            </a:pPr>
            <a:endParaRPr lang="en-US" dirty="0" smtClean="0"/>
          </a:p>
          <a:p>
            <a:pPr lvl="2">
              <a:defRPr/>
            </a:pPr>
            <a:endParaRPr lang="en-US" dirty="0"/>
          </a:p>
          <a:p>
            <a:pPr>
              <a:defRPr/>
            </a:pPr>
            <a:endParaRPr lang="en-US" dirty="0"/>
          </a:p>
        </p:txBody>
      </p:sp>
    </p:spTree>
    <p:extLst>
      <p:ext uri="{BB962C8B-B14F-4D97-AF65-F5344CB8AC3E}">
        <p14:creationId xmlns:p14="http://schemas.microsoft.com/office/powerpoint/2010/main" val="3272789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143000"/>
          </a:xfrm>
        </p:spPr>
        <p:txBody>
          <a:bodyPr>
            <a:normAutofit fontScale="90000"/>
          </a:bodyPr>
          <a:lstStyle/>
          <a:p>
            <a:pPr algn="ctr"/>
            <a:r>
              <a:rPr lang="en-US" altLang="en-US" b="1" dirty="0" smtClean="0">
                <a:solidFill>
                  <a:schemeClr val="tx1"/>
                </a:solidFill>
                <a:latin typeface="Adobe Heiti Std R" panose="020B0400000000000000" pitchFamily="34" charset="-128"/>
                <a:ea typeface="Adobe Heiti Std R" panose="020B0400000000000000" pitchFamily="34" charset="-128"/>
              </a:rPr>
              <a:t>6. </a:t>
            </a:r>
            <a:r>
              <a:rPr lang="en-US" altLang="en-US" b="1" dirty="0">
                <a:latin typeface="Adobe Heiti Std R" panose="020B0400000000000000" pitchFamily="34" charset="-128"/>
                <a:ea typeface="Adobe Heiti Std R" panose="020B0400000000000000" pitchFamily="34" charset="-128"/>
              </a:rPr>
              <a:t>Watch for SAR &amp; Communicate </a:t>
            </a:r>
            <a:r>
              <a:rPr lang="en-US" altLang="en-US" b="1" dirty="0" smtClean="0">
                <a:latin typeface="Adobe Heiti Std R" panose="020B0400000000000000" pitchFamily="34" charset="-128"/>
                <a:ea typeface="Adobe Heiti Std R" panose="020B0400000000000000" pitchFamily="34" charset="-128"/>
              </a:rPr>
              <a:t>with </a:t>
            </a:r>
            <a:r>
              <a:rPr lang="en-US" altLang="en-US" b="1" dirty="0">
                <a:latin typeface="Adobe Heiti Std R" panose="020B0400000000000000" pitchFamily="34" charset="-128"/>
                <a:ea typeface="Adobe Heiti Std R" panose="020B0400000000000000" pitchFamily="34" charset="-128"/>
              </a:rPr>
              <a:t>Financial Aid Office</a:t>
            </a:r>
            <a:r>
              <a:rPr lang="en-US" altLang="en-US" b="1" dirty="0"/>
              <a:t/>
            </a:r>
            <a:br>
              <a:rPr lang="en-US" altLang="en-US" b="1" dirty="0"/>
            </a:br>
            <a:endParaRPr lang="en-US" dirty="0"/>
          </a:p>
        </p:txBody>
      </p:sp>
      <p:sp>
        <p:nvSpPr>
          <p:cNvPr id="3" name="Content Placeholder 2"/>
          <p:cNvSpPr>
            <a:spLocks noGrp="1"/>
          </p:cNvSpPr>
          <p:nvPr>
            <p:ph idx="1"/>
          </p:nvPr>
        </p:nvSpPr>
        <p:spPr>
          <a:xfrm>
            <a:off x="938758" y="2743200"/>
            <a:ext cx="7633742" cy="4114800"/>
          </a:xfrm>
        </p:spPr>
        <p:txBody>
          <a:bodyPr>
            <a:normAutofit/>
          </a:bodyPr>
          <a:lstStyle/>
          <a:p>
            <a:pPr lvl="1">
              <a:spcBef>
                <a:spcPct val="0"/>
              </a:spcBef>
              <a:buClr>
                <a:srgbClr val="FFC000"/>
              </a:buClr>
              <a:buSzTx/>
            </a:pPr>
            <a:r>
              <a:rPr lang="en-US" altLang="en-US" sz="3600" dirty="0">
                <a:ea typeface="MS PGothic" panose="020B0600070205080204" pitchFamily="34" charset="-128"/>
              </a:rPr>
              <a:t>SAR will be available in 3-5 days</a:t>
            </a:r>
          </a:p>
          <a:p>
            <a:pPr lvl="1">
              <a:spcBef>
                <a:spcPct val="0"/>
              </a:spcBef>
              <a:buClr>
                <a:srgbClr val="FFC000"/>
              </a:buClr>
              <a:buSzTx/>
            </a:pPr>
            <a:r>
              <a:rPr lang="en-US" altLang="en-US" sz="3600" dirty="0">
                <a:ea typeface="MS PGothic" panose="020B0600070205080204" pitchFamily="34" charset="-128"/>
              </a:rPr>
              <a:t> EFC is printed on upper right corner</a:t>
            </a:r>
          </a:p>
          <a:p>
            <a:pPr lvl="1">
              <a:spcBef>
                <a:spcPct val="0"/>
              </a:spcBef>
              <a:buClr>
                <a:srgbClr val="FFC000"/>
              </a:buClr>
              <a:buSzTx/>
            </a:pPr>
            <a:r>
              <a:rPr lang="en-US" altLang="en-US" sz="3600" dirty="0">
                <a:ea typeface="MS PGothic" panose="020B0600070205080204" pitchFamily="34" charset="-128"/>
              </a:rPr>
              <a:t> Make sure all information is correct</a:t>
            </a:r>
          </a:p>
          <a:p>
            <a:pPr lvl="1">
              <a:spcBef>
                <a:spcPct val="0"/>
              </a:spcBef>
              <a:buClr>
                <a:srgbClr val="FFC000"/>
              </a:buClr>
              <a:buSzTx/>
            </a:pPr>
            <a:r>
              <a:rPr lang="en-US" altLang="en-US" sz="3600" dirty="0">
                <a:ea typeface="MS PGothic" panose="020B0600070205080204" pitchFamily="34" charset="-128"/>
              </a:rPr>
              <a:t> Corrections-on-the-Web at www.fafsa.ed.gov</a:t>
            </a:r>
          </a:p>
          <a:p>
            <a:endParaRPr lang="en-US" dirty="0"/>
          </a:p>
        </p:txBody>
      </p:sp>
    </p:spTree>
    <p:extLst>
      <p:ext uri="{BB962C8B-B14F-4D97-AF65-F5344CB8AC3E}">
        <p14:creationId xmlns:p14="http://schemas.microsoft.com/office/powerpoint/2010/main" val="20097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447800"/>
          </a:xfrm>
        </p:spPr>
        <p:txBody>
          <a:bodyPr>
            <a:normAutofit fontScale="90000"/>
          </a:bodyPr>
          <a:lstStyle/>
          <a:p>
            <a:pPr algn="ctr"/>
            <a:r>
              <a:rPr lang="en-US" dirty="0" smtClean="0">
                <a:latin typeface="Adobe Heiti Std R" panose="020B0400000000000000" pitchFamily="34" charset="-128"/>
                <a:ea typeface="Adobe Heiti Std R" panose="020B0400000000000000" pitchFamily="34" charset="-128"/>
              </a:rPr>
              <a:t>When </a:t>
            </a:r>
            <a:r>
              <a:rPr lang="en-US" dirty="0">
                <a:latin typeface="Adobe Heiti Std R" panose="020B0400000000000000" pitchFamily="34" charset="-128"/>
                <a:ea typeface="Adobe Heiti Std R" panose="020B0400000000000000" pitchFamily="34" charset="-128"/>
              </a:rPr>
              <a:t>To Apply for </a:t>
            </a:r>
            <a:r>
              <a:rPr lang="en-US" dirty="0" smtClean="0">
                <a:latin typeface="Adobe Heiti Std R" panose="020B0400000000000000" pitchFamily="34" charset="-128"/>
                <a:ea typeface="Adobe Heiti Std R" panose="020B0400000000000000" pitchFamily="34" charset="-128"/>
              </a:rPr>
              <a:t/>
            </a:r>
            <a:br>
              <a:rPr lang="en-US" dirty="0" smtClean="0">
                <a:latin typeface="Adobe Heiti Std R" panose="020B0400000000000000" pitchFamily="34" charset="-128"/>
                <a:ea typeface="Adobe Heiti Std R" panose="020B0400000000000000" pitchFamily="34" charset="-128"/>
              </a:rPr>
            </a:br>
            <a:r>
              <a:rPr lang="en-US" dirty="0" smtClean="0">
                <a:latin typeface="Adobe Heiti Std R" panose="020B0400000000000000" pitchFamily="34" charset="-128"/>
                <a:ea typeface="Adobe Heiti Std R" panose="020B0400000000000000" pitchFamily="34" charset="-128"/>
              </a:rPr>
              <a:t>2018-19</a:t>
            </a:r>
            <a:endParaRPr lang="en-US" dirty="0">
              <a:latin typeface="Adobe Heiti Std R" panose="020B0400000000000000" pitchFamily="34" charset="-128"/>
              <a:ea typeface="Adobe Heiti Std R" panose="020B0400000000000000" pitchFamily="34" charset="-128"/>
            </a:endParaRPr>
          </a:p>
        </p:txBody>
      </p:sp>
      <p:sp>
        <p:nvSpPr>
          <p:cNvPr id="3" name="Content Placeholder 2"/>
          <p:cNvSpPr>
            <a:spLocks noGrp="1"/>
          </p:cNvSpPr>
          <p:nvPr>
            <p:ph idx="1"/>
          </p:nvPr>
        </p:nvSpPr>
        <p:spPr>
          <a:xfrm>
            <a:off x="857251" y="1752600"/>
            <a:ext cx="7404653" cy="4343400"/>
          </a:xfrm>
        </p:spPr>
        <p:txBody>
          <a:bodyPr>
            <a:normAutofit/>
          </a:bodyPr>
          <a:lstStyle/>
          <a:p>
            <a:r>
              <a:rPr lang="en-US" sz="2800" b="1" dirty="0">
                <a:latin typeface="Adobe Heiti Std R" panose="020B0400000000000000" pitchFamily="34" charset="-128"/>
                <a:ea typeface="Adobe Heiti Std R" panose="020B0400000000000000" pitchFamily="34" charset="-128"/>
              </a:rPr>
              <a:t>FSA ID – </a:t>
            </a:r>
            <a:r>
              <a:rPr lang="en-US" sz="2800" b="1" dirty="0" smtClean="0">
                <a:latin typeface="Adobe Heiti Std R" panose="020B0400000000000000" pitchFamily="34" charset="-128"/>
                <a:ea typeface="Adobe Heiti Std R" panose="020B0400000000000000" pitchFamily="34" charset="-128"/>
              </a:rPr>
              <a:t>Now or Near Future</a:t>
            </a:r>
            <a:endParaRPr lang="en-US" sz="2800" b="1"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Scholarship Searches – </a:t>
            </a:r>
            <a:r>
              <a:rPr lang="en-US" sz="2800" b="1" dirty="0" smtClean="0">
                <a:latin typeface="Adobe Heiti Std R" panose="020B0400000000000000" pitchFamily="34" charset="-128"/>
                <a:ea typeface="Adobe Heiti Std R" panose="020B0400000000000000" pitchFamily="34" charset="-128"/>
              </a:rPr>
              <a:t>Now/Ongoing</a:t>
            </a:r>
            <a:endParaRPr lang="en-US" sz="2800" b="1"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FAFSA – </a:t>
            </a:r>
            <a:r>
              <a:rPr lang="en-US" sz="2800" b="1" dirty="0" smtClean="0">
                <a:latin typeface="Adobe Heiti Std R" panose="020B0400000000000000" pitchFamily="34" charset="-128"/>
                <a:ea typeface="Adobe Heiti Std R" panose="020B0400000000000000" pitchFamily="34" charset="-128"/>
              </a:rPr>
              <a:t>Anytime after October 1, 2017; </a:t>
            </a:r>
            <a:r>
              <a:rPr lang="en-US" sz="2800" b="1" dirty="0">
                <a:latin typeface="Adobe Heiti Std R" panose="020B0400000000000000" pitchFamily="34" charset="-128"/>
                <a:ea typeface="Adobe Heiti Std R" panose="020B0400000000000000" pitchFamily="34" charset="-128"/>
              </a:rPr>
              <a:t>Before </a:t>
            </a:r>
            <a:r>
              <a:rPr lang="en-US" sz="2800" b="1" dirty="0" smtClean="0">
                <a:latin typeface="Adobe Heiti Std R" panose="020B0400000000000000" pitchFamily="34" charset="-128"/>
                <a:ea typeface="Adobe Heiti Std R" panose="020B0400000000000000" pitchFamily="34" charset="-128"/>
              </a:rPr>
              <a:t>school </a:t>
            </a:r>
            <a:r>
              <a:rPr lang="en-US" sz="2800" b="1" dirty="0">
                <a:latin typeface="Adobe Heiti Std R" panose="020B0400000000000000" pitchFamily="34" charset="-128"/>
                <a:ea typeface="Adobe Heiti Std R" panose="020B0400000000000000" pitchFamily="34" charset="-128"/>
              </a:rPr>
              <a:t>deadline.</a:t>
            </a:r>
          </a:p>
          <a:p>
            <a:pPr lvl="1"/>
            <a:r>
              <a:rPr lang="en-US" sz="2800" dirty="0">
                <a:latin typeface="Adobe Heiti Std R" panose="020B0400000000000000" pitchFamily="34" charset="-128"/>
                <a:ea typeface="Adobe Heiti Std R" panose="020B0400000000000000" pitchFamily="34" charset="-128"/>
              </a:rPr>
              <a:t>Check </a:t>
            </a:r>
            <a:r>
              <a:rPr lang="en-US" sz="2800" dirty="0" smtClean="0">
                <a:latin typeface="Adobe Heiti Std R" panose="020B0400000000000000" pitchFamily="34" charset="-128"/>
                <a:ea typeface="Adobe Heiti Std R" panose="020B0400000000000000" pitchFamily="34" charset="-128"/>
              </a:rPr>
              <a:t>school </a:t>
            </a:r>
            <a:r>
              <a:rPr lang="en-US" sz="2800" dirty="0">
                <a:latin typeface="Adobe Heiti Std R" panose="020B0400000000000000" pitchFamily="34" charset="-128"/>
                <a:ea typeface="Adobe Heiti Std R" panose="020B0400000000000000" pitchFamily="34" charset="-128"/>
              </a:rPr>
              <a:t>websites</a:t>
            </a:r>
          </a:p>
          <a:p>
            <a:r>
              <a:rPr lang="en-US" sz="2800" b="1" dirty="0" smtClean="0">
                <a:latin typeface="Adobe Heiti Std R" panose="020B0400000000000000" pitchFamily="34" charset="-128"/>
                <a:ea typeface="Adobe Heiti Std R" panose="020B0400000000000000" pitchFamily="34" charset="-128"/>
              </a:rPr>
              <a:t>TAP </a:t>
            </a:r>
            <a:r>
              <a:rPr lang="en-US" sz="2800" b="1" dirty="0">
                <a:latin typeface="Adobe Heiti Std R" panose="020B0400000000000000" pitchFamily="34" charset="-128"/>
                <a:ea typeface="Adobe Heiti Std R" panose="020B0400000000000000" pitchFamily="34" charset="-128"/>
              </a:rPr>
              <a:t>– </a:t>
            </a:r>
            <a:r>
              <a:rPr lang="en-US" sz="2800" b="1" dirty="0" smtClean="0">
                <a:latin typeface="Adobe Heiti Std R" panose="020B0400000000000000" pitchFamily="34" charset="-128"/>
                <a:ea typeface="Adobe Heiti Std R" panose="020B0400000000000000" pitchFamily="34" charset="-128"/>
              </a:rPr>
              <a:t>After the FAFSA.</a:t>
            </a:r>
          </a:p>
          <a:p>
            <a:r>
              <a:rPr lang="en-US" sz="2800" b="1" dirty="0" smtClean="0">
                <a:latin typeface="Adobe Heiti Std R" panose="020B0400000000000000" pitchFamily="34" charset="-128"/>
                <a:ea typeface="Adobe Heiti Std R" panose="020B0400000000000000" pitchFamily="34" charset="-128"/>
              </a:rPr>
              <a:t>Excelsior – when available</a:t>
            </a:r>
            <a:endParaRPr lang="en-US" sz="2800" dirty="0">
              <a:latin typeface="Adobe Heiti Std R" panose="020B0400000000000000" pitchFamily="34" charset="-128"/>
              <a:ea typeface="Adobe Heiti Std R" panose="020B0400000000000000" pitchFamily="34" charset="-128"/>
            </a:endParaRPr>
          </a:p>
          <a:p>
            <a:r>
              <a:rPr lang="en-US" dirty="0" smtClean="0">
                <a:latin typeface="Adobe Heiti Std R" panose="020B0400000000000000" pitchFamily="34" charset="-128"/>
                <a:ea typeface="Adobe Heiti Std R" panose="020B0400000000000000" pitchFamily="34" charset="-128"/>
              </a:rPr>
              <a:t>Other Forms??</a:t>
            </a:r>
            <a:endParaRPr lang="en-US" dirty="0">
              <a:latin typeface="Adobe Heiti Std R" panose="020B0400000000000000" pitchFamily="34" charset="-128"/>
              <a:ea typeface="Adobe Heiti Std R" panose="020B0400000000000000"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dobe Heiti Std R" panose="020B0400000000000000" pitchFamily="34" charset="-128"/>
                <a:ea typeface="Adobe Heiti Std R" panose="020B0400000000000000" pitchFamily="34" charset="-128"/>
              </a:rPr>
              <a:t>Other Forms</a:t>
            </a:r>
          </a:p>
        </p:txBody>
      </p:sp>
      <p:sp>
        <p:nvSpPr>
          <p:cNvPr id="3" name="Content Placeholder 2"/>
          <p:cNvSpPr>
            <a:spLocks noGrp="1"/>
          </p:cNvSpPr>
          <p:nvPr>
            <p:ph idx="1"/>
          </p:nvPr>
        </p:nvSpPr>
        <p:spPr>
          <a:xfrm>
            <a:off x="938758" y="1524000"/>
            <a:ext cx="7633742" cy="5105400"/>
          </a:xfrm>
        </p:spPr>
        <p:txBody>
          <a:bodyPr>
            <a:normAutofit/>
          </a:bodyPr>
          <a:lstStyle/>
          <a:p>
            <a:r>
              <a:rPr lang="en-US" b="1" dirty="0">
                <a:latin typeface="Adobe Heiti Std R" panose="020B0400000000000000" pitchFamily="34" charset="-128"/>
                <a:ea typeface="Adobe Heiti Std R" panose="020B0400000000000000" pitchFamily="34" charset="-128"/>
              </a:rPr>
              <a:t>Check with College</a:t>
            </a:r>
            <a:r>
              <a:rPr lang="en-US" dirty="0">
                <a:latin typeface="Adobe Heiti Std R" panose="020B0400000000000000" pitchFamily="34" charset="-128"/>
                <a:ea typeface="Adobe Heiti Std R" panose="020B0400000000000000" pitchFamily="34" charset="-128"/>
              </a:rPr>
              <a:t>:</a:t>
            </a:r>
          </a:p>
          <a:p>
            <a:pPr lvl="1"/>
            <a:r>
              <a:rPr lang="en-US" sz="2000" dirty="0">
                <a:latin typeface="Adobe Heiti Std R" panose="020B0400000000000000" pitchFamily="34" charset="-128"/>
                <a:ea typeface="Adobe Heiti Std R" panose="020B0400000000000000" pitchFamily="34" charset="-128"/>
              </a:rPr>
              <a:t>CSS Profile – </a:t>
            </a:r>
            <a:r>
              <a:rPr lang="en-US" sz="2000" dirty="0" smtClean="0">
                <a:latin typeface="Adobe Heiti Std R" panose="020B0400000000000000" pitchFamily="34" charset="-128"/>
                <a:ea typeface="Adobe Heiti Std R" panose="020B0400000000000000" pitchFamily="34" charset="-128"/>
              </a:rPr>
              <a:t>limited number of highly </a:t>
            </a:r>
            <a:r>
              <a:rPr lang="en-US" sz="2000" dirty="0">
                <a:latin typeface="Adobe Heiti Std R" panose="020B0400000000000000" pitchFamily="34" charset="-128"/>
                <a:ea typeface="Adobe Heiti Std R" panose="020B0400000000000000" pitchFamily="34" charset="-128"/>
              </a:rPr>
              <a:t>competitive school might use this additional </a:t>
            </a:r>
            <a:r>
              <a:rPr lang="en-US" sz="2000" dirty="0" smtClean="0">
                <a:latin typeface="Adobe Heiti Std R" panose="020B0400000000000000" pitchFamily="34" charset="-128"/>
                <a:ea typeface="Adobe Heiti Std R" panose="020B0400000000000000" pitchFamily="34" charset="-128"/>
              </a:rPr>
              <a:t>form</a:t>
            </a:r>
          </a:p>
          <a:p>
            <a:pPr lvl="2"/>
            <a:r>
              <a:rPr lang="en-US" sz="2000" dirty="0">
                <a:latin typeface="Adobe Heiti Std R" panose="020B0400000000000000" pitchFamily="34" charset="-128"/>
                <a:ea typeface="Adobe Heiti Std R" panose="020B0400000000000000" pitchFamily="34" charset="-128"/>
                <a:hlinkClick r:id="rId2"/>
              </a:rPr>
              <a:t>http://css.collegeboard.org</a:t>
            </a:r>
            <a:r>
              <a:rPr lang="en-US" sz="2000" dirty="0" smtClean="0">
                <a:latin typeface="Adobe Heiti Std R" panose="020B0400000000000000" pitchFamily="34" charset="-128"/>
                <a:ea typeface="Adobe Heiti Std R" panose="020B0400000000000000" pitchFamily="34" charset="-128"/>
                <a:hlinkClick r:id="rId2"/>
              </a:rPr>
              <a:t>/</a:t>
            </a:r>
            <a:endParaRPr lang="en-US" sz="2000" dirty="0" smtClean="0">
              <a:latin typeface="Adobe Heiti Std R" panose="020B0400000000000000" pitchFamily="34" charset="-128"/>
              <a:ea typeface="Adobe Heiti Std R" panose="020B0400000000000000" pitchFamily="34" charset="-128"/>
            </a:endParaRPr>
          </a:p>
          <a:p>
            <a:pPr lvl="2"/>
            <a:r>
              <a:rPr lang="en-US" sz="2000" dirty="0" smtClean="0">
                <a:latin typeface="Adobe Heiti Std R" panose="020B0400000000000000" pitchFamily="34" charset="-128"/>
                <a:ea typeface="Adobe Heiti Std R" panose="020B0400000000000000" pitchFamily="34" charset="-128"/>
              </a:rPr>
              <a:t>After October 1, 2017 for the 2018-19 year</a:t>
            </a:r>
            <a:endParaRPr lang="en-US" sz="2000" dirty="0">
              <a:latin typeface="Adobe Heiti Std R" panose="020B0400000000000000" pitchFamily="34" charset="-128"/>
              <a:ea typeface="Adobe Heiti Std R" panose="020B0400000000000000" pitchFamily="34" charset="-128"/>
            </a:endParaRPr>
          </a:p>
          <a:p>
            <a:pPr lvl="1"/>
            <a:r>
              <a:rPr lang="en-US" sz="2000" dirty="0">
                <a:latin typeface="Adobe Heiti Std R" panose="020B0400000000000000" pitchFamily="34" charset="-128"/>
                <a:ea typeface="Adobe Heiti Std R" panose="020B0400000000000000" pitchFamily="34" charset="-128"/>
              </a:rPr>
              <a:t>College might require scholarship application</a:t>
            </a:r>
          </a:p>
          <a:p>
            <a:pPr lvl="1"/>
            <a:r>
              <a:rPr lang="en-US" sz="2000" b="1" dirty="0">
                <a:latin typeface="Adobe Heiti Std R" panose="020B0400000000000000" pitchFamily="34" charset="-128"/>
                <a:ea typeface="Adobe Heiti Std R" panose="020B0400000000000000" pitchFamily="34" charset="-128"/>
              </a:rPr>
              <a:t>Application for other program:</a:t>
            </a:r>
          </a:p>
          <a:p>
            <a:pPr lvl="2"/>
            <a:r>
              <a:rPr lang="en-US" sz="2000" dirty="0">
                <a:latin typeface="Adobe Heiti Std R" panose="020B0400000000000000" pitchFamily="34" charset="-128"/>
                <a:ea typeface="Adobe Heiti Std R" panose="020B0400000000000000" pitchFamily="34" charset="-128"/>
              </a:rPr>
              <a:t>EOP at Public College or HEOP at Private </a:t>
            </a:r>
            <a:r>
              <a:rPr lang="en-US" sz="2000" dirty="0" smtClean="0">
                <a:latin typeface="Adobe Heiti Std R" panose="020B0400000000000000" pitchFamily="34" charset="-128"/>
                <a:ea typeface="Adobe Heiti Std R" panose="020B0400000000000000" pitchFamily="34" charset="-128"/>
              </a:rPr>
              <a:t>College – NY State Colleges</a:t>
            </a:r>
            <a:endParaRPr lang="en-US" sz="2000" dirty="0">
              <a:latin typeface="Adobe Heiti Std R" panose="020B0400000000000000" pitchFamily="34" charset="-128"/>
              <a:ea typeface="Adobe Heiti Std R" panose="020B0400000000000000" pitchFamily="34" charset="-128"/>
            </a:endParaRPr>
          </a:p>
          <a:p>
            <a:pPr lvl="3"/>
            <a:r>
              <a:rPr lang="en-US" sz="2000" dirty="0">
                <a:latin typeface="Adobe Heiti Std R" panose="020B0400000000000000" pitchFamily="34" charset="-128"/>
                <a:ea typeface="Adobe Heiti Std R" panose="020B0400000000000000" pitchFamily="34" charset="-128"/>
              </a:rPr>
              <a:t>Provides access and resources for students who otherwise might not meet qualifications for the college </a:t>
            </a:r>
          </a:p>
        </p:txBody>
      </p:sp>
    </p:spTree>
    <p:extLst>
      <p:ext uri="{BB962C8B-B14F-4D97-AF65-F5344CB8AC3E}">
        <p14:creationId xmlns:p14="http://schemas.microsoft.com/office/powerpoint/2010/main" val="563930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pPr algn="ctr"/>
            <a:r>
              <a:rPr lang="en-US" dirty="0">
                <a:latin typeface="Adobe Heiti Std R" panose="020B0400000000000000" pitchFamily="34" charset="-128"/>
                <a:ea typeface="Adobe Heiti Std R" panose="020B0400000000000000" pitchFamily="34" charset="-128"/>
              </a:rPr>
              <a:t>Delays in Processing</a:t>
            </a:r>
          </a:p>
        </p:txBody>
      </p:sp>
      <p:sp>
        <p:nvSpPr>
          <p:cNvPr id="3" name="Content Placeholder 2"/>
          <p:cNvSpPr>
            <a:spLocks noGrp="1"/>
          </p:cNvSpPr>
          <p:nvPr>
            <p:ph idx="1"/>
          </p:nvPr>
        </p:nvSpPr>
        <p:spPr>
          <a:xfrm>
            <a:off x="457200" y="2133600"/>
            <a:ext cx="8229600" cy="4389120"/>
          </a:xfrm>
        </p:spPr>
        <p:txBody>
          <a:bodyPr/>
          <a:lstStyle/>
          <a:p>
            <a:r>
              <a:rPr lang="en-US" sz="2800" b="1" dirty="0" smtClean="0">
                <a:latin typeface="Adobe Heiti Std R" panose="020B0400000000000000" pitchFamily="34" charset="-128"/>
                <a:ea typeface="Adobe Heiti Std R" panose="020B0400000000000000" pitchFamily="34" charset="-128"/>
              </a:rPr>
              <a:t>FSA ID Set Up</a:t>
            </a:r>
          </a:p>
          <a:p>
            <a:r>
              <a:rPr lang="en-US" sz="2800" b="1" dirty="0" smtClean="0">
                <a:latin typeface="Adobe Heiti Std R" panose="020B0400000000000000" pitchFamily="34" charset="-128"/>
                <a:ea typeface="Adobe Heiti Std R" panose="020B0400000000000000" pitchFamily="34" charset="-128"/>
              </a:rPr>
              <a:t>Errors </a:t>
            </a:r>
            <a:r>
              <a:rPr lang="en-US" sz="2800" b="1" dirty="0">
                <a:latin typeface="Adobe Heiti Std R" panose="020B0400000000000000" pitchFamily="34" charset="-128"/>
                <a:ea typeface="Adobe Heiti Std R" panose="020B0400000000000000" pitchFamily="34" charset="-128"/>
              </a:rPr>
              <a:t>on the FAFSA</a:t>
            </a:r>
          </a:p>
          <a:p>
            <a:pPr lvl="1"/>
            <a:r>
              <a:rPr lang="en-US" dirty="0">
                <a:latin typeface="Adobe Heiti Std R" panose="020B0400000000000000" pitchFamily="34" charset="-128"/>
                <a:ea typeface="Adobe Heiti Std R" panose="020B0400000000000000" pitchFamily="34" charset="-128"/>
              </a:rPr>
              <a:t>Misspelled names or incorrect date of birth or social security numbers.</a:t>
            </a:r>
          </a:p>
          <a:p>
            <a:r>
              <a:rPr lang="en-US" sz="2800" b="1" dirty="0">
                <a:latin typeface="Adobe Heiti Std R" panose="020B0400000000000000" pitchFamily="34" charset="-128"/>
                <a:ea typeface="Adobe Heiti Std R" panose="020B0400000000000000" pitchFamily="34" charset="-128"/>
              </a:rPr>
              <a:t>Citizenship</a:t>
            </a:r>
          </a:p>
          <a:p>
            <a:r>
              <a:rPr lang="en-US" sz="2800" b="1" dirty="0">
                <a:latin typeface="Adobe Heiti Std R" panose="020B0400000000000000" pitchFamily="34" charset="-128"/>
                <a:ea typeface="Adobe Heiti Std R" panose="020B0400000000000000" pitchFamily="34" charset="-128"/>
              </a:rPr>
              <a:t>Selective Service  Registration – </a:t>
            </a:r>
            <a:r>
              <a:rPr lang="en-US" sz="2800" dirty="0" smtClean="0">
                <a:latin typeface="Adobe Heiti Std R" panose="020B0400000000000000" pitchFamily="34" charset="-128"/>
                <a:ea typeface="Adobe Heiti Std R" panose="020B0400000000000000" pitchFamily="34" charset="-128"/>
                <a:hlinkClick r:id="rId3"/>
              </a:rPr>
              <a:t>www.sss.gov</a:t>
            </a:r>
            <a:endParaRPr lang="en-US" sz="2800" dirty="0" smtClean="0">
              <a:latin typeface="Adobe Heiti Std R" panose="020B0400000000000000" pitchFamily="34" charset="-128"/>
              <a:ea typeface="Adobe Heiti Std R" panose="020B0400000000000000" pitchFamily="34" charset="-128"/>
            </a:endParaRPr>
          </a:p>
          <a:p>
            <a:pPr lvl="1"/>
            <a:r>
              <a:rPr lang="en-US" sz="2600" dirty="0" smtClean="0">
                <a:latin typeface="Adobe Heiti Std R" panose="020B0400000000000000" pitchFamily="34" charset="-128"/>
                <a:ea typeface="Adobe Heiti Std R" panose="020B0400000000000000" pitchFamily="34" charset="-128"/>
              </a:rPr>
              <a:t>Males 18-25 can register right on the FAFSA even if 17 when you file FAFSA</a:t>
            </a:r>
            <a:endParaRPr lang="en-US" sz="2600"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Missing signatures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dirty="0">
                <a:latin typeface="Adobe Heiti Std R" panose="020B0400000000000000" pitchFamily="34" charset="-128"/>
                <a:ea typeface="Adobe Heiti Std R" panose="020B0400000000000000" pitchFamily="34" charset="-128"/>
              </a:rPr>
              <a:t>How Much Does College Cost?</a:t>
            </a:r>
            <a:br>
              <a:rPr lang="en-US" altLang="en-US" b="1" dirty="0">
                <a:latin typeface="Adobe Heiti Std R" panose="020B0400000000000000" pitchFamily="34" charset="-128"/>
                <a:ea typeface="Adobe Heiti Std R" panose="020B0400000000000000" pitchFamily="34" charset="-128"/>
              </a:rPr>
            </a:br>
            <a:endParaRPr lang="en-US" dirty="0">
              <a:latin typeface="Adobe Heiti Std R" panose="020B0400000000000000" pitchFamily="34" charset="-128"/>
              <a:ea typeface="Adobe Heiti Std R" panose="020B0400000000000000" pitchFamily="34" charset="-128"/>
            </a:endParaRPr>
          </a:p>
        </p:txBody>
      </p:sp>
      <p:sp>
        <p:nvSpPr>
          <p:cNvPr id="3" name="Content Placeholder 2"/>
          <p:cNvSpPr>
            <a:spLocks noGrp="1"/>
          </p:cNvSpPr>
          <p:nvPr>
            <p:ph idx="1"/>
          </p:nvPr>
        </p:nvSpPr>
        <p:spPr/>
        <p:txBody>
          <a:bodyPr>
            <a:normAutofit lnSpcReduction="10000"/>
          </a:bodyPr>
          <a:lstStyle/>
          <a:p>
            <a:pPr>
              <a:buClrTx/>
              <a:buSzPct val="60000"/>
              <a:buNone/>
            </a:pPr>
            <a:r>
              <a:rPr lang="en-US" altLang="en-US" sz="3200" b="1" dirty="0"/>
              <a:t>Cost of Attendance (COA) Includes:</a:t>
            </a:r>
          </a:p>
          <a:p>
            <a:pPr>
              <a:buClr>
                <a:srgbClr val="FFC000"/>
              </a:buClr>
              <a:buSzTx/>
              <a:buFontTx/>
              <a:buAutoNum type="arabicPeriod"/>
            </a:pPr>
            <a:r>
              <a:rPr lang="en-US" altLang="en-US" sz="3200" b="1" dirty="0"/>
              <a:t>Tuition and fees</a:t>
            </a:r>
          </a:p>
          <a:p>
            <a:pPr>
              <a:buClr>
                <a:srgbClr val="FFC000"/>
              </a:buClr>
              <a:buSzTx/>
              <a:buFontTx/>
              <a:buAutoNum type="arabicPeriod"/>
            </a:pPr>
            <a:r>
              <a:rPr lang="en-US" altLang="en-US" sz="3200" b="1" dirty="0"/>
              <a:t>Room and board</a:t>
            </a:r>
          </a:p>
          <a:p>
            <a:pPr>
              <a:buClr>
                <a:srgbClr val="FFC000"/>
              </a:buClr>
              <a:buSzTx/>
              <a:buFontTx/>
              <a:buAutoNum type="arabicPeriod"/>
            </a:pPr>
            <a:r>
              <a:rPr lang="en-US" altLang="en-US" sz="3200" b="1" dirty="0"/>
              <a:t>Books and supplies</a:t>
            </a:r>
          </a:p>
          <a:p>
            <a:pPr>
              <a:buClr>
                <a:srgbClr val="FFC000"/>
              </a:buClr>
              <a:buSzTx/>
              <a:buFontTx/>
              <a:buAutoNum type="arabicPeriod"/>
            </a:pPr>
            <a:r>
              <a:rPr lang="en-US" altLang="en-US" sz="3200" b="1" dirty="0"/>
              <a:t>Transportation</a:t>
            </a:r>
          </a:p>
          <a:p>
            <a:pPr>
              <a:buClr>
                <a:srgbClr val="FFC000"/>
              </a:buClr>
              <a:buSzTx/>
              <a:buFontTx/>
              <a:buAutoNum type="arabicPeriod"/>
            </a:pPr>
            <a:r>
              <a:rPr lang="en-US" altLang="en-US" sz="3200" b="1" dirty="0"/>
              <a:t>Miscellaneous personal expenses</a:t>
            </a:r>
          </a:p>
          <a:p>
            <a:endParaRPr lang="en-US" dirty="0"/>
          </a:p>
        </p:txBody>
      </p:sp>
    </p:spTree>
    <p:extLst>
      <p:ext uri="{BB962C8B-B14F-4D97-AF65-F5344CB8AC3E}">
        <p14:creationId xmlns:p14="http://schemas.microsoft.com/office/powerpoint/2010/main" val="2098606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915400" cy="1143000"/>
          </a:xfrm>
        </p:spPr>
        <p:txBody>
          <a:bodyPr>
            <a:normAutofit fontScale="90000"/>
          </a:bodyPr>
          <a:lstStyle/>
          <a:p>
            <a:pPr algn="ctr"/>
            <a:r>
              <a:rPr lang="en-US" dirty="0"/>
              <a:t/>
            </a:r>
            <a:br>
              <a:rPr lang="en-US" dirty="0"/>
            </a:br>
            <a:r>
              <a:rPr lang="en-US" b="1" dirty="0">
                <a:latin typeface="Adobe Heiti Std R" panose="020B0400000000000000" pitchFamily="34" charset="-128"/>
                <a:ea typeface="Adobe Heiti Std R" panose="020B0400000000000000" pitchFamily="34" charset="-128"/>
              </a:rPr>
              <a:t>What Happens After I Apply</a:t>
            </a:r>
          </a:p>
        </p:txBody>
      </p:sp>
      <p:sp>
        <p:nvSpPr>
          <p:cNvPr id="6" name="Content Placeholder 5"/>
          <p:cNvSpPr>
            <a:spLocks noGrp="1"/>
          </p:cNvSpPr>
          <p:nvPr>
            <p:ph idx="1"/>
          </p:nvPr>
        </p:nvSpPr>
        <p:spPr>
          <a:xfrm>
            <a:off x="457200" y="1981200"/>
            <a:ext cx="8229600" cy="4724400"/>
          </a:xfrm>
        </p:spPr>
        <p:txBody>
          <a:bodyPr>
            <a:normAutofit fontScale="92500" lnSpcReduction="20000"/>
          </a:bodyPr>
          <a:lstStyle/>
          <a:p>
            <a:r>
              <a:rPr lang="en-US" sz="2800" b="1" dirty="0">
                <a:latin typeface="Adobe Heiti Std R" panose="020B0400000000000000" pitchFamily="34" charset="-128"/>
                <a:ea typeface="Adobe Heiti Std R" panose="020B0400000000000000" pitchFamily="34" charset="-128"/>
              </a:rPr>
              <a:t>Can make corrections and changes after filing through the same website</a:t>
            </a:r>
            <a:r>
              <a:rPr lang="en-US" sz="2800" dirty="0">
                <a:latin typeface="Adobe Heiti Std R" panose="020B0400000000000000" pitchFamily="34" charset="-128"/>
                <a:ea typeface="Adobe Heiti Std R" panose="020B0400000000000000" pitchFamily="34" charset="-128"/>
              </a:rPr>
              <a:t>. (</a:t>
            </a:r>
            <a:r>
              <a:rPr lang="en-US" sz="2800" dirty="0">
                <a:solidFill>
                  <a:schemeClr val="accent2"/>
                </a:solidFill>
                <a:latin typeface="Adobe Heiti Std R" panose="020B0400000000000000" pitchFamily="34" charset="-128"/>
                <a:ea typeface="Adobe Heiti Std R" panose="020B0400000000000000" pitchFamily="34" charset="-128"/>
                <a:hlinkClick r:id="rId3"/>
              </a:rPr>
              <a:t>www.fafsa.ed.gov</a:t>
            </a:r>
            <a:r>
              <a:rPr lang="en-US" sz="2800" dirty="0">
                <a:solidFill>
                  <a:schemeClr val="accent2"/>
                </a:solidFill>
                <a:latin typeface="Adobe Heiti Std R" panose="020B0400000000000000" pitchFamily="34" charset="-128"/>
                <a:ea typeface="Adobe Heiti Std R" panose="020B0400000000000000" pitchFamily="34" charset="-128"/>
              </a:rPr>
              <a:t>)</a:t>
            </a:r>
            <a:endParaRPr lang="en-US" sz="2800" b="1"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Student notified when FAFSA is processed</a:t>
            </a:r>
            <a:r>
              <a:rPr lang="en-US" b="1" dirty="0">
                <a:latin typeface="Adobe Heiti Std R" panose="020B0400000000000000" pitchFamily="34" charset="-128"/>
                <a:ea typeface="Adobe Heiti Std R" panose="020B0400000000000000" pitchFamily="34" charset="-128"/>
              </a:rPr>
              <a:t>.</a:t>
            </a:r>
          </a:p>
          <a:p>
            <a:pPr lvl="1"/>
            <a:r>
              <a:rPr lang="en-US" sz="2400" dirty="0">
                <a:latin typeface="Adobe Heiti Std R" panose="020B0400000000000000" pitchFamily="34" charset="-128"/>
                <a:ea typeface="Adobe Heiti Std R" panose="020B0400000000000000" pitchFamily="34" charset="-128"/>
              </a:rPr>
              <a:t>Sent via e-mail; parent gets e-mail as well</a:t>
            </a:r>
          </a:p>
          <a:p>
            <a:pPr lvl="1"/>
            <a:r>
              <a:rPr lang="en-US" sz="2400" dirty="0">
                <a:latin typeface="Adobe Heiti Std R" panose="020B0400000000000000" pitchFamily="34" charset="-128"/>
                <a:ea typeface="Adobe Heiti Std R" panose="020B0400000000000000" pitchFamily="34" charset="-128"/>
              </a:rPr>
              <a:t>Student Aid Report (SAR); Determines Estimated Family Contribution (EFC)</a:t>
            </a:r>
          </a:p>
          <a:p>
            <a:r>
              <a:rPr lang="en-US" sz="2800" b="1" dirty="0">
                <a:latin typeface="Adobe Heiti Std R" panose="020B0400000000000000" pitchFamily="34" charset="-128"/>
                <a:ea typeface="Adobe Heiti Std R" panose="020B0400000000000000" pitchFamily="34" charset="-128"/>
              </a:rPr>
              <a:t>Schools receive your data from FAFSA</a:t>
            </a:r>
          </a:p>
          <a:p>
            <a:pPr lvl="1"/>
            <a:r>
              <a:rPr lang="en-US" sz="2400" dirty="0">
                <a:latin typeface="Adobe Heiti Std R" panose="020B0400000000000000" pitchFamily="34" charset="-128"/>
                <a:ea typeface="Adobe Heiti Std R" panose="020B0400000000000000" pitchFamily="34" charset="-128"/>
              </a:rPr>
              <a:t>May ask for follow up information.</a:t>
            </a:r>
          </a:p>
          <a:p>
            <a:pPr lvl="1"/>
            <a:r>
              <a:rPr lang="en-US" sz="2400" dirty="0">
                <a:latin typeface="Adobe Heiti Std R" panose="020B0400000000000000" pitchFamily="34" charset="-128"/>
                <a:ea typeface="Adobe Heiti Std R" panose="020B0400000000000000" pitchFamily="34" charset="-128"/>
              </a:rPr>
              <a:t>determine your awards.</a:t>
            </a:r>
          </a:p>
          <a:p>
            <a:pPr lvl="1"/>
            <a:r>
              <a:rPr lang="en-US" sz="2400" dirty="0">
                <a:latin typeface="Adobe Heiti Std R" panose="020B0400000000000000" pitchFamily="34" charset="-128"/>
                <a:ea typeface="Adobe Heiti Std R" panose="020B0400000000000000" pitchFamily="34" charset="-128"/>
              </a:rPr>
              <a:t>Federal and state grants – set by your applications.</a:t>
            </a:r>
          </a:p>
          <a:p>
            <a:pPr lvl="1"/>
            <a:r>
              <a:rPr lang="en-US" sz="2400" dirty="0">
                <a:latin typeface="Adobe Heiti Std R" panose="020B0400000000000000" pitchFamily="34" charset="-128"/>
                <a:ea typeface="Adobe Heiti Std R" panose="020B0400000000000000" pitchFamily="34" charset="-128"/>
              </a:rPr>
              <a:t>School based aid and loans (up to loan limit) – based on the schools financial aid packaging policies.</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n-US" dirty="0">
                <a:latin typeface="Adobe Heiti Std R" panose="020B0400000000000000" pitchFamily="34" charset="-128"/>
                <a:ea typeface="Adobe Heiti Std R" panose="020B0400000000000000" pitchFamily="34" charset="-128"/>
              </a:rPr>
              <a:t>What Happens After I Apply</a:t>
            </a:r>
          </a:p>
        </p:txBody>
      </p:sp>
      <p:sp>
        <p:nvSpPr>
          <p:cNvPr id="3" name="Content Placeholder 2"/>
          <p:cNvSpPr>
            <a:spLocks noGrp="1"/>
          </p:cNvSpPr>
          <p:nvPr>
            <p:ph idx="1"/>
          </p:nvPr>
        </p:nvSpPr>
        <p:spPr>
          <a:xfrm>
            <a:off x="457200" y="2133600"/>
            <a:ext cx="8229600" cy="4572000"/>
          </a:xfrm>
        </p:spPr>
        <p:txBody>
          <a:bodyPr/>
          <a:lstStyle/>
          <a:p>
            <a:r>
              <a:rPr lang="en-US" b="1" dirty="0">
                <a:latin typeface="Adobe Heiti Std R" panose="020B0400000000000000" pitchFamily="34" charset="-128"/>
                <a:ea typeface="Adobe Heiti Std R" panose="020B0400000000000000" pitchFamily="34" charset="-128"/>
              </a:rPr>
              <a:t>TAP Award notifications are sent by the Higher Education Services Corporation (HESC).</a:t>
            </a:r>
          </a:p>
          <a:p>
            <a:pPr lvl="1"/>
            <a:r>
              <a:rPr lang="en-US" dirty="0" smtClean="0">
                <a:latin typeface="Adobe Heiti Std R" panose="020B0400000000000000" pitchFamily="34" charset="-128"/>
                <a:ea typeface="Adobe Heiti Std R" panose="020B0400000000000000" pitchFamily="34" charset="-128"/>
              </a:rPr>
              <a:t>Official TAP </a:t>
            </a:r>
            <a:r>
              <a:rPr lang="en-US" dirty="0">
                <a:latin typeface="Adobe Heiti Std R" panose="020B0400000000000000" pitchFamily="34" charset="-128"/>
                <a:ea typeface="Adobe Heiti Std R" panose="020B0400000000000000" pitchFamily="34" charset="-128"/>
              </a:rPr>
              <a:t>award notifications are sent out </a:t>
            </a:r>
            <a:r>
              <a:rPr lang="en-US" b="1" u="sng" dirty="0">
                <a:latin typeface="Adobe Heiti Std R" panose="020B0400000000000000" pitchFamily="34" charset="-128"/>
                <a:ea typeface="Adobe Heiti Std R" panose="020B0400000000000000" pitchFamily="34" charset="-128"/>
              </a:rPr>
              <a:t>after</a:t>
            </a:r>
            <a:r>
              <a:rPr lang="en-US" dirty="0">
                <a:latin typeface="Adobe Heiti Std R" panose="020B0400000000000000" pitchFamily="34" charset="-128"/>
                <a:ea typeface="Adobe Heiti Std R" panose="020B0400000000000000" pitchFamily="34" charset="-128"/>
              </a:rPr>
              <a:t> NYS budget is passed.</a:t>
            </a:r>
          </a:p>
          <a:p>
            <a:pPr lvl="1"/>
            <a:r>
              <a:rPr lang="en-US" dirty="0">
                <a:latin typeface="Adobe Heiti Std R" panose="020B0400000000000000" pitchFamily="34" charset="-128"/>
                <a:ea typeface="Adobe Heiti Std R" panose="020B0400000000000000" pitchFamily="34" charset="-128"/>
              </a:rPr>
              <a:t>Schools will </a:t>
            </a:r>
            <a:r>
              <a:rPr lang="en-US" b="1" u="sng" dirty="0">
                <a:latin typeface="Adobe Heiti Std R" panose="020B0400000000000000" pitchFamily="34" charset="-128"/>
                <a:ea typeface="Adobe Heiti Std R" panose="020B0400000000000000" pitchFamily="34" charset="-128"/>
              </a:rPr>
              <a:t>estimate</a:t>
            </a:r>
            <a:r>
              <a:rPr lang="en-US" dirty="0">
                <a:latin typeface="Adobe Heiti Std R" panose="020B0400000000000000" pitchFamily="34" charset="-128"/>
                <a:ea typeface="Adobe Heiti Std R" panose="020B0400000000000000" pitchFamily="34" charset="-128"/>
              </a:rPr>
              <a:t> TAP awards on their award letters.</a:t>
            </a:r>
          </a:p>
          <a:p>
            <a:r>
              <a:rPr lang="en-US" b="1" dirty="0">
                <a:latin typeface="Adobe Heiti Std R" panose="020B0400000000000000" pitchFamily="34" charset="-128"/>
                <a:ea typeface="Adobe Heiti Std R" panose="020B0400000000000000" pitchFamily="34" charset="-128"/>
              </a:rPr>
              <a:t>If you have done all required steps, award letters come out </a:t>
            </a:r>
            <a:r>
              <a:rPr lang="en-US" b="1" dirty="0" smtClean="0">
                <a:latin typeface="Adobe Heiti Std R" panose="020B0400000000000000" pitchFamily="34" charset="-128"/>
                <a:ea typeface="Adobe Heiti Std R" panose="020B0400000000000000" pitchFamily="34" charset="-128"/>
              </a:rPr>
              <a:t>sometime in late winter.   </a:t>
            </a:r>
            <a:endParaRPr lang="en-US" b="1" dirty="0">
              <a:latin typeface="Adobe Heiti Std R" panose="020B0400000000000000" pitchFamily="34" charset="-128"/>
              <a:ea typeface="Adobe Heiti Std R" panose="020B0400000000000000"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533400"/>
          </a:xfrm>
        </p:spPr>
        <p:txBody>
          <a:bodyPr>
            <a:normAutofit fontScale="90000"/>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2500" t="13289" r="31876" b="4111"/>
          <a:stretch>
            <a:fillRect/>
          </a:stretch>
        </p:blipFill>
        <p:spPr bwMode="auto">
          <a:xfrm>
            <a:off x="304800" y="228600"/>
            <a:ext cx="8305800" cy="6248400"/>
          </a:xfrm>
          <a:prstGeom prst="rect">
            <a:avLst/>
          </a:prstGeom>
          <a:noFill/>
          <a:ln w="63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812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Heiti Std R" panose="020B0400000000000000" pitchFamily="34" charset="-128"/>
                <a:ea typeface="Adobe Heiti Std R" panose="020B0400000000000000" pitchFamily="34" charset="-128"/>
              </a:rPr>
              <a:t>Strategies - Preparation</a:t>
            </a:r>
          </a:p>
        </p:txBody>
      </p:sp>
      <p:sp>
        <p:nvSpPr>
          <p:cNvPr id="3" name="Content Placeholder 2"/>
          <p:cNvSpPr>
            <a:spLocks noGrp="1"/>
          </p:cNvSpPr>
          <p:nvPr>
            <p:ph idx="1"/>
          </p:nvPr>
        </p:nvSpPr>
        <p:spPr/>
        <p:txBody>
          <a:bodyPr>
            <a:normAutofit/>
          </a:bodyPr>
          <a:lstStyle/>
          <a:p>
            <a:endParaRPr lang="en-US" dirty="0"/>
          </a:p>
          <a:p>
            <a:r>
              <a:rPr lang="en-US" b="1" dirty="0">
                <a:latin typeface="Adobe Heiti Std R" panose="020B0400000000000000" pitchFamily="34" charset="-128"/>
                <a:ea typeface="Adobe Heiti Std R" panose="020B0400000000000000" pitchFamily="34" charset="-128"/>
              </a:rPr>
              <a:t>Keep Organized – be ready to follow up</a:t>
            </a:r>
          </a:p>
          <a:p>
            <a:pPr lvl="1"/>
            <a:r>
              <a:rPr lang="en-US" dirty="0">
                <a:latin typeface="Adobe Heiti Std R" panose="020B0400000000000000" pitchFamily="34" charset="-128"/>
                <a:ea typeface="Adobe Heiti Std R" panose="020B0400000000000000" pitchFamily="34" charset="-128"/>
              </a:rPr>
              <a:t>System to remember FSA ID; folder for documents; etc…</a:t>
            </a:r>
          </a:p>
          <a:p>
            <a:r>
              <a:rPr lang="en-US" b="1" dirty="0">
                <a:latin typeface="Adobe Heiti Std R" panose="020B0400000000000000" pitchFamily="34" charset="-128"/>
                <a:ea typeface="Adobe Heiti Std R" panose="020B0400000000000000" pitchFamily="34" charset="-128"/>
              </a:rPr>
              <a:t>Meet Deadlines!</a:t>
            </a:r>
          </a:p>
          <a:p>
            <a:r>
              <a:rPr lang="en-US" b="1" dirty="0">
                <a:latin typeface="Adobe Heiti Std R" panose="020B0400000000000000" pitchFamily="34" charset="-128"/>
                <a:ea typeface="Adobe Heiti Std R" panose="020B0400000000000000" pitchFamily="34" charset="-128"/>
              </a:rPr>
              <a:t>Parent/Student Communication</a:t>
            </a:r>
          </a:p>
          <a:p>
            <a:pPr lvl="1"/>
            <a:r>
              <a:rPr lang="en-US" dirty="0">
                <a:latin typeface="Adobe Heiti Std R" panose="020B0400000000000000" pitchFamily="34" charset="-128"/>
                <a:ea typeface="Adobe Heiti Std R" panose="020B0400000000000000" pitchFamily="34" charset="-128"/>
              </a:rPr>
              <a:t>E-mail checking</a:t>
            </a:r>
          </a:p>
          <a:p>
            <a:r>
              <a:rPr lang="en-US" b="1" dirty="0">
                <a:latin typeface="Adobe Heiti Std R" panose="020B0400000000000000" pitchFamily="34" charset="-128"/>
                <a:ea typeface="Adobe Heiti Std R" panose="020B0400000000000000" pitchFamily="34" charset="-128"/>
              </a:rPr>
              <a:t>Compare – Make Charts?</a:t>
            </a:r>
          </a:p>
          <a:p>
            <a:pPr lvl="1"/>
            <a:r>
              <a:rPr lang="en-US" dirty="0">
                <a:latin typeface="Adobe Heiti Std R" panose="020B0400000000000000" pitchFamily="34" charset="-128"/>
                <a:ea typeface="Adobe Heiti Std R" panose="020B0400000000000000" pitchFamily="34" charset="-128"/>
              </a:rPr>
              <a:t>Required forms and dates for each school</a:t>
            </a:r>
          </a:p>
          <a:p>
            <a:endParaRPr lang="en-US" dirty="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dirty="0">
                <a:latin typeface="Adobe Heiti Std R" panose="020B0400000000000000" pitchFamily="34" charset="-128"/>
                <a:ea typeface="Adobe Heiti Std R" panose="020B0400000000000000" pitchFamily="34" charset="-128"/>
              </a:rPr>
              <a:t>Strategies - Financing</a:t>
            </a:r>
          </a:p>
        </p:txBody>
      </p:sp>
      <p:sp>
        <p:nvSpPr>
          <p:cNvPr id="3" name="Content Placeholder 2"/>
          <p:cNvSpPr>
            <a:spLocks noGrp="1"/>
          </p:cNvSpPr>
          <p:nvPr>
            <p:ph idx="1"/>
          </p:nvPr>
        </p:nvSpPr>
        <p:spPr>
          <a:xfrm>
            <a:off x="457200" y="1981200"/>
            <a:ext cx="8229600" cy="4343400"/>
          </a:xfrm>
        </p:spPr>
        <p:txBody>
          <a:bodyPr>
            <a:normAutofit fontScale="92500" lnSpcReduction="20000"/>
          </a:bodyPr>
          <a:lstStyle/>
          <a:p>
            <a:r>
              <a:rPr lang="en-US" sz="2800" b="1" dirty="0">
                <a:latin typeface="Adobe Heiti Std R" panose="020B0400000000000000" pitchFamily="34" charset="-128"/>
                <a:ea typeface="Adobe Heiti Std R" panose="020B0400000000000000" pitchFamily="34" charset="-128"/>
              </a:rPr>
              <a:t>Payment Plan </a:t>
            </a:r>
            <a:r>
              <a:rPr lang="en-US" sz="2800" dirty="0">
                <a:latin typeface="Adobe Heiti Std R" panose="020B0400000000000000" pitchFamily="34" charset="-128"/>
                <a:ea typeface="Adobe Heiti Std R" panose="020B0400000000000000" pitchFamily="34" charset="-128"/>
              </a:rPr>
              <a:t>as opposed to </a:t>
            </a:r>
            <a:r>
              <a:rPr lang="en-US" sz="2800" b="1" dirty="0">
                <a:latin typeface="Adobe Heiti Std R" panose="020B0400000000000000" pitchFamily="34" charset="-128"/>
                <a:ea typeface="Adobe Heiti Std R" panose="020B0400000000000000" pitchFamily="34" charset="-128"/>
              </a:rPr>
              <a:t>Alternative Financing </a:t>
            </a:r>
            <a:r>
              <a:rPr lang="en-US" sz="2800" dirty="0">
                <a:latin typeface="Adobe Heiti Std R" panose="020B0400000000000000" pitchFamily="34" charset="-128"/>
                <a:ea typeface="Adobe Heiti Std R" panose="020B0400000000000000" pitchFamily="34" charset="-128"/>
              </a:rPr>
              <a:t>or </a:t>
            </a:r>
            <a:r>
              <a:rPr lang="en-US" sz="2800" b="1" dirty="0">
                <a:latin typeface="Adobe Heiti Std R" panose="020B0400000000000000" pitchFamily="34" charset="-128"/>
                <a:ea typeface="Adobe Heiti Std R" panose="020B0400000000000000" pitchFamily="34" charset="-128"/>
              </a:rPr>
              <a:t>Parent Loan</a:t>
            </a:r>
            <a:r>
              <a:rPr lang="en-US" sz="2800" dirty="0">
                <a:latin typeface="Adobe Heiti Std R" panose="020B0400000000000000" pitchFamily="34" charset="-128"/>
                <a:ea typeface="Adobe Heiti Std R" panose="020B0400000000000000" pitchFamily="34" charset="-128"/>
              </a:rPr>
              <a:t>.</a:t>
            </a:r>
          </a:p>
          <a:p>
            <a:r>
              <a:rPr lang="en-US" sz="2800" b="1" dirty="0">
                <a:latin typeface="Adobe Heiti Std R" panose="020B0400000000000000" pitchFamily="34" charset="-128"/>
                <a:ea typeface="Adobe Heiti Std R" panose="020B0400000000000000" pitchFamily="34" charset="-128"/>
              </a:rPr>
              <a:t>Savings – 529 plans</a:t>
            </a:r>
          </a:p>
          <a:p>
            <a:r>
              <a:rPr lang="en-US" sz="2800" b="1" dirty="0">
                <a:latin typeface="Adobe Heiti Std R" panose="020B0400000000000000" pitchFamily="34" charset="-128"/>
                <a:ea typeface="Adobe Heiti Std R" panose="020B0400000000000000" pitchFamily="34" charset="-128"/>
              </a:rPr>
              <a:t>Appeals based on unusual circumstances or changes in </a:t>
            </a:r>
            <a:r>
              <a:rPr lang="en-US" sz="2800" b="1" dirty="0" smtClean="0">
                <a:latin typeface="Adobe Heiti Std R" panose="020B0400000000000000" pitchFamily="34" charset="-128"/>
                <a:ea typeface="Adobe Heiti Std R" panose="020B0400000000000000" pitchFamily="34" charset="-128"/>
              </a:rPr>
              <a:t>situation AFTER FAFSA is filed.</a:t>
            </a:r>
          </a:p>
          <a:p>
            <a:pPr lvl="1"/>
            <a:r>
              <a:rPr lang="en-US" sz="2600" b="1" dirty="0" smtClean="0">
                <a:latin typeface="Adobe Heiti Std R" panose="020B0400000000000000" pitchFamily="34" charset="-128"/>
                <a:ea typeface="Adobe Heiti Std R" panose="020B0400000000000000" pitchFamily="34" charset="-128"/>
              </a:rPr>
              <a:t>Is 2016 or 2017 income going to be lower than 2015?</a:t>
            </a:r>
            <a:endParaRPr lang="en-US" sz="2600" b="1"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Limit Borrowing; compare net costs</a:t>
            </a:r>
          </a:p>
          <a:p>
            <a:r>
              <a:rPr lang="en-US" sz="2800" b="1" dirty="0">
                <a:latin typeface="Adobe Heiti Std R" panose="020B0400000000000000" pitchFamily="34" charset="-128"/>
                <a:ea typeface="Adobe Heiti Std R" panose="020B0400000000000000" pitchFamily="34" charset="-128"/>
              </a:rPr>
              <a:t>Reduce costs – books and supplies; complete on time; set budgets</a:t>
            </a:r>
          </a:p>
          <a:p>
            <a:pPr lvl="1">
              <a:buNone/>
            </a:pPr>
            <a:endParaRPr lang="en-US" dirty="0"/>
          </a:p>
          <a:p>
            <a:pPr lvl="1"/>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48512"/>
          </a:xfrm>
          <a:solidFill>
            <a:schemeClr val="bg1"/>
          </a:solidFill>
        </p:spPr>
        <p:txBody>
          <a:bodyPr/>
          <a:lstStyle/>
          <a:p>
            <a:pPr algn="ctr"/>
            <a:r>
              <a:rPr lang="en-US" dirty="0">
                <a:latin typeface="Adobe Heiti Std R" panose="020B0400000000000000" pitchFamily="34" charset="-128"/>
                <a:ea typeface="Adobe Heiti Std R" panose="020B0400000000000000" pitchFamily="34" charset="-128"/>
              </a:rPr>
              <a:t>Questions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2800" dirty="0"/>
              <a:t>Jerome St. Croix</a:t>
            </a:r>
          </a:p>
          <a:p>
            <a:pPr marL="0" indent="0" algn="ctr">
              <a:buNone/>
            </a:pPr>
            <a:r>
              <a:rPr lang="en-US" sz="2800" dirty="0"/>
              <a:t>Director, </a:t>
            </a:r>
            <a:r>
              <a:rPr lang="en-US" sz="2800" dirty="0" smtClean="0"/>
              <a:t>Financial Aid</a:t>
            </a:r>
            <a:endParaRPr lang="en-US" sz="2800" dirty="0"/>
          </a:p>
          <a:p>
            <a:pPr marL="0" indent="0" algn="ctr">
              <a:buNone/>
            </a:pPr>
            <a:r>
              <a:rPr lang="en-US" sz="2800" dirty="0"/>
              <a:t>Monroe Community College</a:t>
            </a:r>
          </a:p>
          <a:p>
            <a:pPr marL="0" indent="0" algn="ctr">
              <a:buNone/>
            </a:pPr>
            <a:r>
              <a:rPr lang="en-US" sz="2800" dirty="0">
                <a:hlinkClick r:id="rId3"/>
              </a:rPr>
              <a:t>jstcroix@monroecc.edu</a:t>
            </a:r>
            <a:endParaRPr lang="en-US" sz="2800" dirty="0"/>
          </a:p>
          <a:p>
            <a:pPr marL="0" indent="0" algn="ctr">
              <a:buNone/>
            </a:pPr>
            <a:r>
              <a:rPr lang="en-US" sz="2800" dirty="0"/>
              <a:t>(585) 292-2278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dirty="0" smtClean="0">
                <a:latin typeface="Adobe Heiti Std R" panose="020B0400000000000000" pitchFamily="34" charset="-128"/>
                <a:ea typeface="Adobe Heiti Std R" panose="020B0400000000000000" pitchFamily="34" charset="-128"/>
              </a:rPr>
              <a:t>Cost of Attendance (COA)</a:t>
            </a:r>
            <a:endParaRPr lang="en-US" dirty="0">
              <a:latin typeface="Adobe Heiti Std R" panose="020B0400000000000000" pitchFamily="34" charset="-128"/>
              <a:ea typeface="Adobe Heiti Std R" panose="020B0400000000000000" pitchFamily="34" charset="-128"/>
            </a:endParaRPr>
          </a:p>
        </p:txBody>
      </p:sp>
      <p:sp>
        <p:nvSpPr>
          <p:cNvPr id="3" name="Content Placeholder 2"/>
          <p:cNvSpPr>
            <a:spLocks noGrp="1"/>
          </p:cNvSpPr>
          <p:nvPr>
            <p:ph idx="1"/>
          </p:nvPr>
        </p:nvSpPr>
        <p:spPr>
          <a:xfrm>
            <a:off x="645695" y="2438400"/>
            <a:ext cx="8534400" cy="4114800"/>
          </a:xfrm>
        </p:spPr>
        <p:txBody>
          <a:bodyPr>
            <a:normAutofit fontScale="77500" lnSpcReduction="20000"/>
          </a:bodyPr>
          <a:lstStyle/>
          <a:p>
            <a:pPr marL="609600" indent="-609600" algn="ctr">
              <a:buSzPct val="60000"/>
              <a:buNone/>
            </a:pPr>
            <a:r>
              <a:rPr lang="en-US" sz="3600" b="1" dirty="0">
                <a:latin typeface="Adobe Heiti Std R" panose="020B0400000000000000" pitchFamily="34" charset="-128"/>
                <a:ea typeface="Adobe Heiti Std R" panose="020B0400000000000000" pitchFamily="34" charset="-128"/>
              </a:rPr>
              <a:t>Average Annual Cost Comparison</a:t>
            </a:r>
          </a:p>
          <a:p>
            <a:pPr marL="609600" indent="-609600">
              <a:buSzPct val="60000"/>
            </a:pPr>
            <a:endParaRPr lang="en-US" dirty="0">
              <a:latin typeface="Adobe Heiti Std R" panose="020B0400000000000000" pitchFamily="34" charset="-128"/>
              <a:ea typeface="Adobe Heiti Std R" panose="020B0400000000000000" pitchFamily="34" charset="-128"/>
            </a:endParaRPr>
          </a:p>
          <a:p>
            <a:pPr marL="0" indent="0">
              <a:buSzPct val="60000"/>
              <a:buNone/>
            </a:pPr>
            <a:r>
              <a:rPr lang="en-US" dirty="0">
                <a:latin typeface="Adobe Heiti Std R" panose="020B0400000000000000" pitchFamily="34" charset="-128"/>
                <a:ea typeface="Adobe Heiti Std R" panose="020B0400000000000000" pitchFamily="34" charset="-128"/>
              </a:rPr>
              <a:t>				SUNY			Private		</a:t>
            </a:r>
            <a:r>
              <a:rPr lang="en-US" dirty="0" smtClean="0">
                <a:latin typeface="Adobe Heiti Std R" panose="020B0400000000000000" pitchFamily="34" charset="-128"/>
                <a:ea typeface="Adobe Heiti Std R" panose="020B0400000000000000" pitchFamily="34" charset="-128"/>
              </a:rPr>
              <a:t>	CC</a:t>
            </a:r>
            <a:endParaRPr lang="en-US" dirty="0">
              <a:latin typeface="Adobe Heiti Std R" panose="020B0400000000000000" pitchFamily="34" charset="-128"/>
              <a:ea typeface="Adobe Heiti Std R" panose="020B0400000000000000" pitchFamily="34" charset="-128"/>
            </a:endParaRPr>
          </a:p>
          <a:p>
            <a:pPr marL="0" indent="0">
              <a:buSzPct val="60000"/>
              <a:buNone/>
            </a:pPr>
            <a:r>
              <a:rPr lang="en-US" dirty="0">
                <a:latin typeface="Adobe Heiti Std R" panose="020B0400000000000000" pitchFamily="34" charset="-128"/>
                <a:ea typeface="Adobe Heiti Std R" panose="020B0400000000000000" pitchFamily="34" charset="-128"/>
              </a:rPr>
              <a:t>Tuition and fees:		</a:t>
            </a:r>
            <a:r>
              <a:rPr lang="en-US" dirty="0" smtClean="0">
                <a:latin typeface="Adobe Heiti Std R" panose="020B0400000000000000" pitchFamily="34" charset="-128"/>
                <a:ea typeface="Adobe Heiti Std R" panose="020B0400000000000000" pitchFamily="34" charset="-128"/>
              </a:rPr>
              <a:t>$8,000		</a:t>
            </a:r>
            <a:r>
              <a:rPr lang="en-US" dirty="0">
                <a:latin typeface="Adobe Heiti Std R" panose="020B0400000000000000" pitchFamily="34" charset="-128"/>
                <a:ea typeface="Adobe Heiti Std R" panose="020B0400000000000000" pitchFamily="34" charset="-128"/>
              </a:rPr>
              <a:t>	$</a:t>
            </a:r>
            <a:r>
              <a:rPr lang="en-US" dirty="0" smtClean="0">
                <a:latin typeface="Adobe Heiti Std R" panose="020B0400000000000000" pitchFamily="34" charset="-128"/>
                <a:ea typeface="Adobe Heiti Std R" panose="020B0400000000000000" pitchFamily="34" charset="-128"/>
              </a:rPr>
              <a:t>34,000</a:t>
            </a:r>
            <a:r>
              <a:rPr lang="en-US" dirty="0">
                <a:latin typeface="Adobe Heiti Std R" panose="020B0400000000000000" pitchFamily="34" charset="-128"/>
                <a:ea typeface="Adobe Heiti Std R" panose="020B0400000000000000" pitchFamily="34" charset="-128"/>
              </a:rPr>
              <a:t>		</a:t>
            </a:r>
            <a:r>
              <a:rPr lang="en-US" dirty="0" smtClean="0">
                <a:latin typeface="Adobe Heiti Std R" panose="020B0400000000000000" pitchFamily="34" charset="-128"/>
                <a:ea typeface="Adobe Heiti Std R" panose="020B0400000000000000" pitchFamily="34" charset="-128"/>
              </a:rPr>
              <a:t>$5,000</a:t>
            </a:r>
            <a:endParaRPr lang="en-US" dirty="0">
              <a:latin typeface="Adobe Heiti Std R" panose="020B0400000000000000" pitchFamily="34" charset="-128"/>
              <a:ea typeface="Adobe Heiti Std R" panose="020B0400000000000000" pitchFamily="34" charset="-128"/>
            </a:endParaRPr>
          </a:p>
          <a:p>
            <a:pPr marL="0" indent="0">
              <a:buSzPct val="60000"/>
              <a:buNone/>
            </a:pPr>
            <a:r>
              <a:rPr lang="en-US" b="1" i="1" dirty="0" smtClean="0">
                <a:solidFill>
                  <a:schemeClr val="tx2"/>
                </a:solidFill>
                <a:latin typeface="Adobe Heiti Std R" panose="020B0400000000000000" pitchFamily="34" charset="-128"/>
                <a:ea typeface="Adobe Heiti Std R" panose="020B0400000000000000" pitchFamily="34" charset="-128"/>
              </a:rPr>
              <a:t>Room </a:t>
            </a:r>
            <a:r>
              <a:rPr lang="en-US" b="1" i="1" dirty="0">
                <a:solidFill>
                  <a:schemeClr val="tx2"/>
                </a:solidFill>
                <a:latin typeface="Adobe Heiti Std R" panose="020B0400000000000000" pitchFamily="34" charset="-128"/>
                <a:ea typeface="Adobe Heiti Std R" panose="020B0400000000000000" pitchFamily="34" charset="-128"/>
              </a:rPr>
              <a:t>and board:		</a:t>
            </a:r>
            <a:r>
              <a:rPr lang="en-US" b="1" i="1" dirty="0" smtClean="0">
                <a:solidFill>
                  <a:schemeClr val="tx2"/>
                </a:solidFill>
                <a:latin typeface="Adobe Heiti Std R" panose="020B0400000000000000" pitchFamily="34" charset="-128"/>
                <a:ea typeface="Adobe Heiti Std R" panose="020B0400000000000000" pitchFamily="34" charset="-128"/>
              </a:rPr>
              <a:t>12,500</a:t>
            </a:r>
            <a:r>
              <a:rPr lang="en-US" b="1" i="1" dirty="0">
                <a:solidFill>
                  <a:schemeClr val="tx2"/>
                </a:solidFill>
                <a:latin typeface="Adobe Heiti Std R" panose="020B0400000000000000" pitchFamily="34" charset="-128"/>
                <a:ea typeface="Adobe Heiti Std R" panose="020B0400000000000000" pitchFamily="34" charset="-128"/>
              </a:rPr>
              <a:t>			12,500			????</a:t>
            </a:r>
          </a:p>
          <a:p>
            <a:pPr marL="0" indent="0">
              <a:buSzPct val="60000"/>
              <a:buNone/>
            </a:pPr>
            <a:r>
              <a:rPr lang="en-US" dirty="0" smtClean="0">
                <a:latin typeface="Adobe Heiti Std R" panose="020B0400000000000000" pitchFamily="34" charset="-128"/>
                <a:ea typeface="Adobe Heiti Std R" panose="020B0400000000000000" pitchFamily="34" charset="-128"/>
              </a:rPr>
              <a:t>Books and </a:t>
            </a:r>
            <a:r>
              <a:rPr lang="en-US" dirty="0">
                <a:latin typeface="Adobe Heiti Std R" panose="020B0400000000000000" pitchFamily="34" charset="-128"/>
                <a:ea typeface="Adobe Heiti Std R" panose="020B0400000000000000" pitchFamily="34" charset="-128"/>
              </a:rPr>
              <a:t>supplies:		1,400			1,400			1,400</a:t>
            </a:r>
          </a:p>
          <a:p>
            <a:pPr marL="0" indent="0">
              <a:buSzPct val="60000"/>
              <a:buNone/>
            </a:pPr>
            <a:r>
              <a:rPr lang="en-US" dirty="0">
                <a:latin typeface="Adobe Heiti Std R" panose="020B0400000000000000" pitchFamily="34" charset="-128"/>
                <a:ea typeface="Adobe Heiti Std R" panose="020B0400000000000000" pitchFamily="34" charset="-128"/>
              </a:rPr>
              <a:t>Transportation:		</a:t>
            </a:r>
            <a:r>
              <a:rPr lang="en-US" dirty="0" smtClean="0">
                <a:latin typeface="Adobe Heiti Std R" panose="020B0400000000000000" pitchFamily="34" charset="-128"/>
                <a:ea typeface="Adobe Heiti Std R" panose="020B0400000000000000" pitchFamily="34" charset="-128"/>
              </a:rPr>
              <a:t>1,000</a:t>
            </a:r>
            <a:r>
              <a:rPr lang="en-US" dirty="0">
                <a:latin typeface="Adobe Heiti Std R" panose="020B0400000000000000" pitchFamily="34" charset="-128"/>
                <a:ea typeface="Adobe Heiti Std R" panose="020B0400000000000000" pitchFamily="34" charset="-128"/>
              </a:rPr>
              <a:t>			1,000			</a:t>
            </a:r>
            <a:r>
              <a:rPr lang="en-US" dirty="0" smtClean="0">
                <a:latin typeface="Adobe Heiti Std R" panose="020B0400000000000000" pitchFamily="34" charset="-128"/>
                <a:ea typeface="Adobe Heiti Std R" panose="020B0400000000000000" pitchFamily="34" charset="-128"/>
              </a:rPr>
              <a:t>1,500</a:t>
            </a:r>
            <a:endParaRPr lang="en-US" dirty="0">
              <a:latin typeface="Adobe Heiti Std R" panose="020B0400000000000000" pitchFamily="34" charset="-128"/>
              <a:ea typeface="Adobe Heiti Std R" panose="020B0400000000000000" pitchFamily="34" charset="-128"/>
            </a:endParaRPr>
          </a:p>
          <a:p>
            <a:pPr marL="0" indent="0">
              <a:buSzPct val="60000"/>
              <a:buNone/>
            </a:pPr>
            <a:r>
              <a:rPr lang="en-US" dirty="0">
                <a:latin typeface="Adobe Heiti Std R" panose="020B0400000000000000" pitchFamily="34" charset="-128"/>
                <a:ea typeface="Adobe Heiti Std R" panose="020B0400000000000000" pitchFamily="34" charset="-128"/>
              </a:rPr>
              <a:t>Personal expenses:		1,500			1,500			1,500</a:t>
            </a:r>
          </a:p>
          <a:p>
            <a:pPr marL="609600" indent="-609600">
              <a:buSzPct val="60000"/>
            </a:pPr>
            <a:endParaRPr lang="en-US" dirty="0">
              <a:solidFill>
                <a:srgbClr val="FFFF00"/>
              </a:solidFill>
              <a:latin typeface="Adobe Heiti Std R" panose="020B0400000000000000" pitchFamily="34" charset="-128"/>
              <a:ea typeface="Adobe Heiti Std R" panose="020B0400000000000000" pitchFamily="34" charset="-128"/>
            </a:endParaRPr>
          </a:p>
          <a:p>
            <a:pPr marL="609600" indent="-609600">
              <a:buSzPct val="60000"/>
            </a:pPr>
            <a:r>
              <a:rPr lang="en-US" b="1" dirty="0">
                <a:latin typeface="Adobe Heiti Std R" panose="020B0400000000000000" pitchFamily="34" charset="-128"/>
                <a:ea typeface="Adobe Heiti Std R" panose="020B0400000000000000" pitchFamily="34" charset="-128"/>
              </a:rPr>
              <a:t>Total Budget: 	</a:t>
            </a:r>
            <a:r>
              <a:rPr lang="en-US" b="1" dirty="0" smtClean="0">
                <a:latin typeface="Adobe Heiti Std R" panose="020B0400000000000000" pitchFamily="34" charset="-128"/>
                <a:ea typeface="Adobe Heiti Std R" panose="020B0400000000000000" pitchFamily="34" charset="-128"/>
              </a:rPr>
              <a:t>	$24,400</a:t>
            </a:r>
            <a:r>
              <a:rPr lang="en-US" b="1" dirty="0">
                <a:latin typeface="Adobe Heiti Std R" panose="020B0400000000000000" pitchFamily="34" charset="-128"/>
                <a:ea typeface="Adobe Heiti Std R" panose="020B0400000000000000" pitchFamily="34" charset="-128"/>
              </a:rPr>
              <a:t>		</a:t>
            </a:r>
            <a:r>
              <a:rPr lang="en-US" b="1" dirty="0" smtClean="0">
                <a:latin typeface="Adobe Heiti Std R" panose="020B0400000000000000" pitchFamily="34" charset="-128"/>
                <a:ea typeface="Adobe Heiti Std R" panose="020B0400000000000000" pitchFamily="34" charset="-128"/>
              </a:rPr>
              <a:t>$50,400</a:t>
            </a:r>
            <a:r>
              <a:rPr lang="en-US" b="1" dirty="0">
                <a:latin typeface="Adobe Heiti Std R" panose="020B0400000000000000" pitchFamily="34" charset="-128"/>
                <a:ea typeface="Adobe Heiti Std R" panose="020B0400000000000000" pitchFamily="34" charset="-128"/>
              </a:rPr>
              <a:t>		$</a:t>
            </a:r>
            <a:r>
              <a:rPr lang="en-US" b="1" dirty="0" smtClean="0">
                <a:latin typeface="Adobe Heiti Std R" panose="020B0400000000000000" pitchFamily="34" charset="-128"/>
                <a:ea typeface="Adobe Heiti Std R" panose="020B0400000000000000" pitchFamily="34" charset="-128"/>
              </a:rPr>
              <a:t>9,400</a:t>
            </a:r>
            <a:endParaRPr lang="en-US" b="1" dirty="0">
              <a:latin typeface="Adobe Heiti Std R" panose="020B0400000000000000" pitchFamily="34" charset="-128"/>
              <a:ea typeface="Adobe Heiti Std R" panose="020B0400000000000000" pitchFamily="34" charset="-128"/>
            </a:endParaRPr>
          </a:p>
          <a:p>
            <a:pPr marL="0" indent="0">
              <a:buSzPct val="60000"/>
              <a:buNone/>
            </a:pPr>
            <a:endParaRPr lang="en-US" sz="2400" b="1" dirty="0">
              <a:latin typeface="+mj-lt"/>
            </a:endParaRPr>
          </a:p>
          <a:p>
            <a:pPr marL="640080" lvl="2" indent="0">
              <a:buSzPct val="60000"/>
              <a:buNone/>
            </a:pPr>
            <a:r>
              <a:rPr lang="en-US" altLang="en-US" sz="1700" dirty="0">
                <a:latin typeface="+mj-lt"/>
              </a:rPr>
              <a:t> </a:t>
            </a:r>
          </a:p>
          <a:p>
            <a:pPr marL="1249680" lvl="2" indent="-609600">
              <a:buSzPct val="60000"/>
            </a:pPr>
            <a:endParaRPr lang="en-US" sz="1900" dirty="0">
              <a:latin typeface="+mj-lt"/>
            </a:endParaRPr>
          </a:p>
          <a:p>
            <a:endParaRPr lang="en-US" dirty="0"/>
          </a:p>
        </p:txBody>
      </p:sp>
    </p:spTree>
    <p:extLst>
      <p:ext uri="{BB962C8B-B14F-4D97-AF65-F5344CB8AC3E}">
        <p14:creationId xmlns:p14="http://schemas.microsoft.com/office/powerpoint/2010/main" val="72772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dobe Heiti Std R" panose="020B0400000000000000" pitchFamily="34" charset="-128"/>
                <a:ea typeface="Adobe Heiti Std R" panose="020B0400000000000000" pitchFamily="34" charset="-128"/>
              </a:rPr>
              <a:t>What is Financial Need?</a:t>
            </a:r>
          </a:p>
        </p:txBody>
      </p:sp>
      <p:sp>
        <p:nvSpPr>
          <p:cNvPr id="3" name="Content Placeholder 2"/>
          <p:cNvSpPr>
            <a:spLocks noGrp="1"/>
          </p:cNvSpPr>
          <p:nvPr>
            <p:ph idx="1"/>
          </p:nvPr>
        </p:nvSpPr>
        <p:spPr/>
        <p:txBody>
          <a:bodyPr>
            <a:normAutofit lnSpcReduction="10000"/>
          </a:bodyPr>
          <a:lstStyle/>
          <a:p>
            <a:pPr marL="0" indent="0">
              <a:buNone/>
            </a:pPr>
            <a:r>
              <a:rPr lang="en-US" sz="4000" dirty="0"/>
              <a:t>COST OF </a:t>
            </a:r>
            <a:r>
              <a:rPr lang="en-US" sz="4000" dirty="0" smtClean="0"/>
              <a:t>ATTENDANCE (</a:t>
            </a:r>
            <a:r>
              <a:rPr lang="en-US" sz="4000" b="1" i="1" dirty="0" smtClean="0"/>
              <a:t>COA</a:t>
            </a:r>
            <a:r>
              <a:rPr lang="en-US" sz="4000" dirty="0" smtClean="0"/>
              <a:t>)</a:t>
            </a:r>
            <a:endParaRPr lang="en-US" sz="4000" dirty="0"/>
          </a:p>
          <a:p>
            <a:pPr marL="0" indent="0">
              <a:buNone/>
            </a:pPr>
            <a:r>
              <a:rPr lang="en-US" sz="4000" dirty="0"/>
              <a:t>Minus</a:t>
            </a:r>
          </a:p>
          <a:p>
            <a:pPr marL="0" indent="0">
              <a:buNone/>
            </a:pPr>
            <a:r>
              <a:rPr lang="en-US" sz="4000" dirty="0"/>
              <a:t>Expected Family Contribution </a:t>
            </a:r>
            <a:r>
              <a:rPr lang="en-US" sz="4000" u="sng" dirty="0"/>
              <a:t>(</a:t>
            </a:r>
            <a:r>
              <a:rPr lang="en-US" sz="4000" b="1" i="1" u="sng" dirty="0" smtClean="0"/>
              <a:t>EFC</a:t>
            </a:r>
            <a:r>
              <a:rPr lang="en-US" sz="4000" u="sng" dirty="0" smtClean="0"/>
              <a:t> – comes from FAFSA Result)</a:t>
            </a:r>
            <a:endParaRPr lang="en-US" sz="4000" dirty="0"/>
          </a:p>
          <a:p>
            <a:pPr marL="0" indent="0">
              <a:buNone/>
            </a:pPr>
            <a:r>
              <a:rPr lang="en-US" sz="4000" dirty="0"/>
              <a:t>Equals = </a:t>
            </a:r>
            <a:r>
              <a:rPr lang="en-US" sz="4000" b="1" i="1" dirty="0"/>
              <a:t>Financial Need</a:t>
            </a:r>
          </a:p>
        </p:txBody>
      </p:sp>
    </p:spTree>
    <p:extLst>
      <p:ext uri="{BB962C8B-B14F-4D97-AF65-F5344CB8AC3E}">
        <p14:creationId xmlns:p14="http://schemas.microsoft.com/office/powerpoint/2010/main" val="220419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Cost Net Price</a:t>
            </a:r>
          </a:p>
        </p:txBody>
      </p:sp>
      <p:sp>
        <p:nvSpPr>
          <p:cNvPr id="3" name="Content Placeholder 2"/>
          <p:cNvSpPr>
            <a:spLocks noGrp="1"/>
          </p:cNvSpPr>
          <p:nvPr>
            <p:ph idx="1"/>
          </p:nvPr>
        </p:nvSpPr>
        <p:spPr/>
        <p:txBody>
          <a:bodyPr>
            <a:normAutofit lnSpcReduction="10000"/>
          </a:bodyPr>
          <a:lstStyle/>
          <a:p>
            <a:r>
              <a:rPr lang="en-US" sz="2800" dirty="0" smtClean="0"/>
              <a:t>Actual cost AFTER </a:t>
            </a:r>
            <a:r>
              <a:rPr lang="en-US" sz="2800" dirty="0"/>
              <a:t>Financial Aid is Applied</a:t>
            </a:r>
          </a:p>
          <a:p>
            <a:r>
              <a:rPr lang="en-US" sz="2800" dirty="0"/>
              <a:t>EVERY college has a Net Price Calculator on their website for you to </a:t>
            </a:r>
            <a:r>
              <a:rPr lang="en-US" sz="2800" b="1" i="1" dirty="0" smtClean="0"/>
              <a:t>estimate</a:t>
            </a:r>
            <a:r>
              <a:rPr lang="en-US" sz="2800" dirty="0" smtClean="0"/>
              <a:t> </a:t>
            </a:r>
            <a:r>
              <a:rPr lang="en-US" sz="2800" dirty="0"/>
              <a:t>your </a:t>
            </a:r>
            <a:r>
              <a:rPr lang="en-US" sz="2800" dirty="0" smtClean="0"/>
              <a:t>Net </a:t>
            </a:r>
            <a:r>
              <a:rPr lang="en-US" sz="2800" dirty="0"/>
              <a:t>Price.</a:t>
            </a:r>
          </a:p>
          <a:p>
            <a:r>
              <a:rPr lang="en-US" sz="2800" dirty="0"/>
              <a:t>Free to review anytime; no obligation</a:t>
            </a:r>
          </a:p>
          <a:p>
            <a:r>
              <a:rPr lang="en-US" sz="2800" dirty="0"/>
              <a:t>Private Colleges usually ask more </a:t>
            </a:r>
            <a:r>
              <a:rPr lang="en-US" sz="2800" dirty="0" smtClean="0"/>
              <a:t>questions on this calculator (for merit aid) </a:t>
            </a:r>
            <a:r>
              <a:rPr lang="en-US" sz="2800" dirty="0"/>
              <a:t>– they use more of their own money in financial aid packages.</a:t>
            </a:r>
          </a:p>
          <a:p>
            <a:pPr marL="0" indent="0">
              <a:buNone/>
            </a:pPr>
            <a:endParaRPr lang="en-US" dirty="0"/>
          </a:p>
        </p:txBody>
      </p:sp>
    </p:spTree>
    <p:extLst>
      <p:ext uri="{BB962C8B-B14F-4D97-AF65-F5344CB8AC3E}">
        <p14:creationId xmlns:p14="http://schemas.microsoft.com/office/powerpoint/2010/main" val="300534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Heiti Std R" panose="020B0400000000000000" pitchFamily="34" charset="-128"/>
                <a:ea typeface="Adobe Heiti Std R" panose="020B0400000000000000" pitchFamily="34" charset="-128"/>
              </a:rPr>
              <a:t>Sources of Financial Aid</a:t>
            </a:r>
          </a:p>
        </p:txBody>
      </p:sp>
      <p:sp>
        <p:nvSpPr>
          <p:cNvPr id="3" name="Content Placeholder 2"/>
          <p:cNvSpPr>
            <a:spLocks noGrp="1"/>
          </p:cNvSpPr>
          <p:nvPr>
            <p:ph idx="1"/>
          </p:nvPr>
        </p:nvSpPr>
        <p:spPr>
          <a:xfrm>
            <a:off x="609600" y="1874517"/>
            <a:ext cx="8077200" cy="4678683"/>
          </a:xfrm>
        </p:spPr>
        <p:txBody>
          <a:bodyPr>
            <a:normAutofit/>
          </a:bodyPr>
          <a:lstStyle/>
          <a:p>
            <a:r>
              <a:rPr lang="en-US" sz="2400" b="1" dirty="0">
                <a:latin typeface="Adobe Heiti Std R" panose="020B0400000000000000" pitchFamily="34" charset="-128"/>
                <a:ea typeface="Adobe Heiti Std R" panose="020B0400000000000000" pitchFamily="34" charset="-128"/>
              </a:rPr>
              <a:t>Federal – </a:t>
            </a:r>
            <a:r>
              <a:rPr lang="en-US" sz="2400" dirty="0">
                <a:latin typeface="Adobe Heiti Std R" panose="020B0400000000000000" pitchFamily="34" charset="-128"/>
                <a:ea typeface="Adobe Heiti Std R" panose="020B0400000000000000" pitchFamily="34" charset="-128"/>
              </a:rPr>
              <a:t>Pell Grant, SEOG Grant, Teach Grant, Work-Study, Student Loans, Parent Loans</a:t>
            </a:r>
            <a:endParaRPr lang="en-US" sz="2400" b="1" dirty="0">
              <a:latin typeface="Adobe Heiti Std R" panose="020B0400000000000000" pitchFamily="34" charset="-128"/>
              <a:ea typeface="Adobe Heiti Std R" panose="020B0400000000000000" pitchFamily="34" charset="-128"/>
            </a:endParaRPr>
          </a:p>
          <a:p>
            <a:pPr>
              <a:buNone/>
            </a:pPr>
            <a:endParaRPr lang="en-US" sz="2400" dirty="0">
              <a:latin typeface="Adobe Heiti Std R" panose="020B0400000000000000" pitchFamily="34" charset="-128"/>
              <a:ea typeface="Adobe Heiti Std R" panose="020B0400000000000000" pitchFamily="34" charset="-128"/>
            </a:endParaRPr>
          </a:p>
          <a:p>
            <a:r>
              <a:rPr lang="en-US" sz="2400" b="1" dirty="0">
                <a:latin typeface="Adobe Heiti Std R" panose="020B0400000000000000" pitchFamily="34" charset="-128"/>
                <a:ea typeface="Adobe Heiti Std R" panose="020B0400000000000000" pitchFamily="34" charset="-128"/>
              </a:rPr>
              <a:t>State</a:t>
            </a:r>
            <a:r>
              <a:rPr lang="en-US" sz="2400" dirty="0">
                <a:latin typeface="Adobe Heiti Std R" panose="020B0400000000000000" pitchFamily="34" charset="-128"/>
                <a:ea typeface="Adobe Heiti Std R" panose="020B0400000000000000" pitchFamily="34" charset="-128"/>
              </a:rPr>
              <a:t>  - New York Grant (TAP) for New York residents attending college in NY State, </a:t>
            </a:r>
            <a:r>
              <a:rPr lang="en-US" sz="2400" dirty="0" smtClean="0">
                <a:latin typeface="Adobe Heiti Std R" panose="020B0400000000000000" pitchFamily="34" charset="-128"/>
                <a:ea typeface="Adobe Heiti Std R" panose="020B0400000000000000" pitchFamily="34" charset="-128"/>
              </a:rPr>
              <a:t>Excelsior, NY </a:t>
            </a:r>
            <a:r>
              <a:rPr lang="en-US" sz="2400" dirty="0">
                <a:latin typeface="Adobe Heiti Std R" panose="020B0400000000000000" pitchFamily="34" charset="-128"/>
                <a:ea typeface="Adobe Heiti Std R" panose="020B0400000000000000" pitchFamily="34" charset="-128"/>
              </a:rPr>
              <a:t>STEM </a:t>
            </a:r>
            <a:r>
              <a:rPr lang="en-US" sz="2400" dirty="0" smtClean="0">
                <a:latin typeface="Adobe Heiti Std R" panose="020B0400000000000000" pitchFamily="34" charset="-128"/>
                <a:ea typeface="Adobe Heiti Std R" panose="020B0400000000000000" pitchFamily="34" charset="-128"/>
              </a:rPr>
              <a:t>Grant </a:t>
            </a:r>
            <a:endParaRPr lang="en-US" sz="2400" dirty="0">
              <a:latin typeface="Adobe Heiti Std R" panose="020B0400000000000000" pitchFamily="34" charset="-128"/>
              <a:ea typeface="Adobe Heiti Std R" panose="020B0400000000000000" pitchFamily="34" charset="-128"/>
            </a:endParaRPr>
          </a:p>
          <a:p>
            <a:pPr>
              <a:buNone/>
            </a:pPr>
            <a:endParaRPr lang="en-US" sz="2400" dirty="0">
              <a:latin typeface="Adobe Heiti Std R" panose="020B0400000000000000" pitchFamily="34" charset="-128"/>
              <a:ea typeface="Adobe Heiti Std R" panose="020B0400000000000000" pitchFamily="34" charset="-128"/>
            </a:endParaRPr>
          </a:p>
          <a:p>
            <a:r>
              <a:rPr lang="en-US" sz="2400" b="1" dirty="0">
                <a:latin typeface="Adobe Heiti Std R" panose="020B0400000000000000" pitchFamily="34" charset="-128"/>
                <a:ea typeface="Adobe Heiti Std R" panose="020B0400000000000000" pitchFamily="34" charset="-128"/>
              </a:rPr>
              <a:t>College you attend – </a:t>
            </a:r>
            <a:r>
              <a:rPr lang="en-US" sz="2400" dirty="0">
                <a:latin typeface="Adobe Heiti Std R" panose="020B0400000000000000" pitchFamily="34" charset="-128"/>
                <a:ea typeface="Adobe Heiti Std R" panose="020B0400000000000000" pitchFamily="34" charset="-128"/>
              </a:rPr>
              <a:t>Scholarships, work, loans</a:t>
            </a:r>
          </a:p>
          <a:p>
            <a:pPr>
              <a:buNone/>
            </a:pPr>
            <a:endParaRPr lang="en-US" sz="2400" dirty="0">
              <a:latin typeface="Adobe Heiti Std R" panose="020B0400000000000000" pitchFamily="34" charset="-128"/>
              <a:ea typeface="Adobe Heiti Std R" panose="020B0400000000000000" pitchFamily="34" charset="-128"/>
            </a:endParaRPr>
          </a:p>
          <a:p>
            <a:r>
              <a:rPr lang="en-US" sz="2400" b="1" dirty="0">
                <a:latin typeface="Adobe Heiti Std R" panose="020B0400000000000000" pitchFamily="34" charset="-128"/>
                <a:ea typeface="Adobe Heiti Std R" panose="020B0400000000000000" pitchFamily="34" charset="-128"/>
              </a:rPr>
              <a:t>Private Sources - </a:t>
            </a:r>
            <a:r>
              <a:rPr lang="en-US" sz="2400" dirty="0">
                <a:latin typeface="Adobe Heiti Std R" panose="020B0400000000000000" pitchFamily="34" charset="-128"/>
                <a:ea typeface="Adobe Heiti Std R" panose="020B0400000000000000" pitchFamily="34" charset="-128"/>
              </a:rPr>
              <a:t>Scholarships and loans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dobe Heiti Std R" panose="020B0400000000000000" pitchFamily="34" charset="-128"/>
                <a:ea typeface="Adobe Heiti Std R" panose="020B0400000000000000" pitchFamily="34" charset="-128"/>
              </a:rPr>
              <a:t>Types of Financial Aid</a:t>
            </a:r>
          </a:p>
        </p:txBody>
      </p:sp>
      <p:sp>
        <p:nvSpPr>
          <p:cNvPr id="3" name="Content Placeholder 2"/>
          <p:cNvSpPr>
            <a:spLocks noGrp="1"/>
          </p:cNvSpPr>
          <p:nvPr>
            <p:ph idx="1"/>
          </p:nvPr>
        </p:nvSpPr>
        <p:spPr>
          <a:xfrm>
            <a:off x="762000" y="2286000"/>
            <a:ext cx="7924800" cy="4267200"/>
          </a:xfrm>
        </p:spPr>
        <p:txBody>
          <a:bodyPr>
            <a:noAutofit/>
          </a:bodyPr>
          <a:lstStyle/>
          <a:p>
            <a:r>
              <a:rPr lang="en-US" sz="2800" b="1" dirty="0">
                <a:latin typeface="Adobe Heiti Std R" panose="020B0400000000000000" pitchFamily="34" charset="-128"/>
                <a:ea typeface="Adobe Heiti Std R" panose="020B0400000000000000" pitchFamily="34" charset="-128"/>
              </a:rPr>
              <a:t>Grants</a:t>
            </a:r>
          </a:p>
          <a:p>
            <a:endParaRPr lang="en-US" sz="2800" b="1"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Scholarships</a:t>
            </a:r>
          </a:p>
          <a:p>
            <a:endParaRPr lang="en-US" sz="2800"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Loans</a:t>
            </a:r>
          </a:p>
          <a:p>
            <a:endParaRPr lang="en-US" sz="2800" dirty="0">
              <a:latin typeface="Adobe Heiti Std R" panose="020B0400000000000000" pitchFamily="34" charset="-128"/>
              <a:ea typeface="Adobe Heiti Std R" panose="020B0400000000000000" pitchFamily="34" charset="-128"/>
            </a:endParaRPr>
          </a:p>
          <a:p>
            <a:r>
              <a:rPr lang="en-US" sz="2800" b="1" dirty="0">
                <a:latin typeface="Adobe Heiti Std R" panose="020B0400000000000000" pitchFamily="34" charset="-128"/>
                <a:ea typeface="Adobe Heiti Std R" panose="020B0400000000000000" pitchFamily="34" charset="-128"/>
              </a:rPr>
              <a:t>Employment Opportunities</a:t>
            </a:r>
            <a:r>
              <a:rPr lang="en-US" sz="2800" dirty="0">
                <a:latin typeface="Adobe Heiti Std R" panose="020B0400000000000000" pitchFamily="34" charset="-128"/>
                <a:ea typeface="Adobe Heiti Std R" panose="020B0400000000000000" pitchFamily="34" charset="-128"/>
              </a:rPr>
              <a:t> </a:t>
            </a:r>
            <a:r>
              <a:rPr lang="en-US" sz="2800" dirty="0" smtClean="0">
                <a:latin typeface="Adobe Heiti Std R" panose="020B0400000000000000" pitchFamily="34" charset="-128"/>
                <a:ea typeface="Adobe Heiti Std R" panose="020B0400000000000000" pitchFamily="34" charset="-128"/>
              </a:rPr>
              <a:t>(work </a:t>
            </a:r>
            <a:r>
              <a:rPr lang="en-US" sz="2800" dirty="0">
                <a:latin typeface="Adobe Heiti Std R" panose="020B0400000000000000" pitchFamily="34" charset="-128"/>
                <a:ea typeface="Adobe Heiti Std R" panose="020B0400000000000000" pitchFamily="34" charset="-128"/>
              </a:rPr>
              <a:t>study; internship)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3007</TotalTime>
  <Words>1731</Words>
  <Application>Microsoft Office PowerPoint</Application>
  <PresentationFormat>On-screen Show (4:3)</PresentationFormat>
  <Paragraphs>344</Paragraphs>
  <Slides>45</Slides>
  <Notes>20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Badge</vt:lpstr>
      <vt:lpstr>FINANCIAL AID   </vt:lpstr>
      <vt:lpstr>Topics </vt:lpstr>
      <vt:lpstr>THREE TIME POINTS OF PAYING</vt:lpstr>
      <vt:lpstr>How Much Does College Cost? </vt:lpstr>
      <vt:lpstr> Cost of Attendance (COA)</vt:lpstr>
      <vt:lpstr>What is Financial Need?</vt:lpstr>
      <vt:lpstr>College Cost Net Price</vt:lpstr>
      <vt:lpstr>Sources of Financial Aid</vt:lpstr>
      <vt:lpstr>Types of Financial Aid</vt:lpstr>
      <vt:lpstr>GRANTS</vt:lpstr>
      <vt:lpstr>Excelsior Scholarship</vt:lpstr>
      <vt:lpstr>Excelsior Eligibility</vt:lpstr>
      <vt:lpstr>Excelsior Application</vt:lpstr>
      <vt:lpstr>Scholarships</vt:lpstr>
      <vt:lpstr>Federal Direct Student Loan</vt:lpstr>
      <vt:lpstr>   </vt:lpstr>
      <vt:lpstr>Work Opportunities</vt:lpstr>
      <vt:lpstr>How to Apply for Aid </vt:lpstr>
      <vt:lpstr>How To Apply</vt:lpstr>
      <vt:lpstr> 1. Federal Student Aid ID</vt:lpstr>
      <vt:lpstr>2. Collect Information </vt:lpstr>
      <vt:lpstr>How To Apply</vt:lpstr>
      <vt:lpstr>3. Complete FAFSA  www.fafsa.ed.gov </vt:lpstr>
      <vt:lpstr>PowerPoint Presentation</vt:lpstr>
      <vt:lpstr>PowerPoint Presentation</vt:lpstr>
      <vt:lpstr>Seven Steps for Filing the FAFSA </vt:lpstr>
      <vt:lpstr>Seven Steps for Filing the FAFSA </vt:lpstr>
      <vt:lpstr>PowerPoint Presentation</vt:lpstr>
      <vt:lpstr>PowerPoint Presentation</vt:lpstr>
      <vt:lpstr>PowerPoint Presentation</vt:lpstr>
      <vt:lpstr>Seven Steps for Filing the FAFSA </vt:lpstr>
      <vt:lpstr>Seven Steps for FAFSA </vt:lpstr>
      <vt:lpstr>How To Apply</vt:lpstr>
      <vt:lpstr> </vt:lpstr>
      <vt:lpstr>5. Apply for Excelsior</vt:lpstr>
      <vt:lpstr>6. Watch for SAR &amp; Communicate with Financial Aid Office </vt:lpstr>
      <vt:lpstr>When To Apply for  2018-19</vt:lpstr>
      <vt:lpstr>Other Forms</vt:lpstr>
      <vt:lpstr>Delays in Processing</vt:lpstr>
      <vt:lpstr> What Happens After I Apply</vt:lpstr>
      <vt:lpstr>What Happens After I Apply</vt:lpstr>
      <vt:lpstr>PowerPoint Presentation</vt:lpstr>
      <vt:lpstr>Strategies - Preparation</vt:lpstr>
      <vt:lpstr>Strategies - Financing</vt:lpstr>
      <vt:lpstr>Questions</vt:lpstr>
    </vt:vector>
  </TitlesOfParts>
  <Company>Monroe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INFORMATION NIGHT</dc:title>
  <dc:creator>Monroe Community College</dc:creator>
  <cp:lastModifiedBy>%username%</cp:lastModifiedBy>
  <cp:revision>243</cp:revision>
  <cp:lastPrinted>2016-10-06T20:15:09Z</cp:lastPrinted>
  <dcterms:created xsi:type="dcterms:W3CDTF">2011-11-28T16:43:14Z</dcterms:created>
  <dcterms:modified xsi:type="dcterms:W3CDTF">2017-10-17T11:59:46Z</dcterms:modified>
</cp:coreProperties>
</file>